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/>
    <p:restoredTop sz="94719"/>
  </p:normalViewPr>
  <p:slideViewPr>
    <p:cSldViewPr snapToGrid="0" snapToObjects="1" showGuides="1">
      <p:cViewPr>
        <p:scale>
          <a:sx n="94" d="100"/>
          <a:sy n="94" d="100"/>
        </p:scale>
        <p:origin x="166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C37D70-57AC-4243-B288-36D29A9DA25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529BA2-9A47-4D51-ACD7-3EF276722C61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Student take </a:t>
          </a:r>
          <a:r>
            <a:rPr lang="en-US" smtClean="0"/>
            <a:t>formative test             </a:t>
          </a:r>
          <a:r>
            <a:rPr lang="en-US" dirty="0" smtClean="0"/>
            <a:t>(first attempt).</a:t>
          </a:r>
          <a:endParaRPr lang="en-US" dirty="0"/>
        </a:p>
      </dgm:t>
    </dgm:pt>
    <dgm:pt modelId="{4C6F3418-27C7-4D7B-A994-0CCC18BC3C89}" type="parTrans" cxnId="{A1D1B259-AFCA-4E0C-AB82-E68910D46CDC}">
      <dgm:prSet/>
      <dgm:spPr/>
      <dgm:t>
        <a:bodyPr/>
        <a:lstStyle/>
        <a:p>
          <a:endParaRPr lang="en-US"/>
        </a:p>
      </dgm:t>
    </dgm:pt>
    <dgm:pt modelId="{7E34CAA6-219A-4294-B76D-E16FD77E6090}" type="sibTrans" cxnId="{A1D1B259-AFCA-4E0C-AB82-E68910D46CDC}">
      <dgm:prSet/>
      <dgm:spPr/>
      <dgm:t>
        <a:bodyPr/>
        <a:lstStyle/>
        <a:p>
          <a:endParaRPr lang="en-US"/>
        </a:p>
      </dgm:t>
    </dgm:pt>
    <dgm:pt modelId="{666B0410-56AB-41AF-BB20-17C87827AC89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Teacher gives feedback by highlighting mistakes  with no grade on test.</a:t>
          </a:r>
          <a:endParaRPr lang="en-US" dirty="0"/>
        </a:p>
      </dgm:t>
    </dgm:pt>
    <dgm:pt modelId="{1A5E80FD-F4FB-4AA2-AE61-E73717072A61}" type="parTrans" cxnId="{FE748B01-7D0D-49AE-94C4-27021C8C4797}">
      <dgm:prSet/>
      <dgm:spPr/>
      <dgm:t>
        <a:bodyPr/>
        <a:lstStyle/>
        <a:p>
          <a:endParaRPr lang="en-US"/>
        </a:p>
      </dgm:t>
    </dgm:pt>
    <dgm:pt modelId="{61CE1D0B-4967-4E51-BA8B-3BC2ED677946}" type="sibTrans" cxnId="{FE748B01-7D0D-49AE-94C4-27021C8C4797}">
      <dgm:prSet/>
      <dgm:spPr/>
      <dgm:t>
        <a:bodyPr/>
        <a:lstStyle/>
        <a:p>
          <a:endParaRPr lang="en-US"/>
        </a:p>
      </dgm:t>
    </dgm:pt>
    <dgm:pt modelId="{46BE8B54-D525-4CB1-9F8D-97A29F439F50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Students correct their mistakes (Growth Mindset- learn from mistakes.)</a:t>
          </a:r>
          <a:endParaRPr lang="en-US" dirty="0"/>
        </a:p>
      </dgm:t>
    </dgm:pt>
    <dgm:pt modelId="{1FDC187E-E553-4F1A-A118-3D0A54268A3B}" type="parTrans" cxnId="{09406C23-3E5D-493E-B8DF-348770E88477}">
      <dgm:prSet/>
      <dgm:spPr/>
      <dgm:t>
        <a:bodyPr/>
        <a:lstStyle/>
        <a:p>
          <a:endParaRPr lang="en-US"/>
        </a:p>
      </dgm:t>
    </dgm:pt>
    <dgm:pt modelId="{1A6C26B0-C4C8-46F9-B762-061F96512B40}" type="sibTrans" cxnId="{09406C23-3E5D-493E-B8DF-348770E88477}">
      <dgm:prSet/>
      <dgm:spPr/>
      <dgm:t>
        <a:bodyPr/>
        <a:lstStyle/>
        <a:p>
          <a:endParaRPr lang="en-US"/>
        </a:p>
      </dgm:t>
    </dgm:pt>
    <dgm:pt modelId="{BB750461-CF16-4B04-AA6F-0A58486A8CC3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Students retake test (summative)</a:t>
          </a:r>
          <a:endParaRPr lang="en-US" dirty="0"/>
        </a:p>
      </dgm:t>
    </dgm:pt>
    <dgm:pt modelId="{7A9758AA-94B4-4F5E-816D-99E8E4D3EAED}" type="parTrans" cxnId="{BC57B992-2755-4B2E-88BD-93A6DA27D383}">
      <dgm:prSet/>
      <dgm:spPr/>
      <dgm:t>
        <a:bodyPr/>
        <a:lstStyle/>
        <a:p>
          <a:endParaRPr lang="en-US"/>
        </a:p>
      </dgm:t>
    </dgm:pt>
    <dgm:pt modelId="{DDF48F77-0A27-488F-9392-88765D87C90A}" type="sibTrans" cxnId="{BC57B992-2755-4B2E-88BD-93A6DA27D383}">
      <dgm:prSet/>
      <dgm:spPr/>
      <dgm:t>
        <a:bodyPr/>
        <a:lstStyle/>
        <a:p>
          <a:endParaRPr lang="en-US"/>
        </a:p>
      </dgm:t>
    </dgm:pt>
    <dgm:pt modelId="{9238AB0A-F661-41F3-AC03-E266261215D1}" type="pres">
      <dgm:prSet presAssocID="{49C37D70-57AC-4243-B288-36D29A9DA25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6B237D-6D11-4220-AE78-894E4EA302C9}" type="pres">
      <dgm:prSet presAssocID="{58529BA2-9A47-4D51-ACD7-3EF276722C61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43707C-CC39-4C37-8BEB-F99F8EF8C18B}" type="pres">
      <dgm:prSet presAssocID="{7E34CAA6-219A-4294-B76D-E16FD77E6090}" presName="parSpace" presStyleCnt="0"/>
      <dgm:spPr/>
    </dgm:pt>
    <dgm:pt modelId="{AE355170-D4E9-4EF9-8026-8FE0163D9A62}" type="pres">
      <dgm:prSet presAssocID="{666B0410-56AB-41AF-BB20-17C87827AC89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9D35DA-BEEB-426A-B2B2-FA9603D2295E}" type="pres">
      <dgm:prSet presAssocID="{61CE1D0B-4967-4E51-BA8B-3BC2ED677946}" presName="parSpace" presStyleCnt="0"/>
      <dgm:spPr/>
    </dgm:pt>
    <dgm:pt modelId="{17E590CE-1EEF-43AC-95F1-AC9AF9F82C99}" type="pres">
      <dgm:prSet presAssocID="{46BE8B54-D525-4CB1-9F8D-97A29F439F50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CB6B84-647F-46AD-AD2A-1F83A291433D}" type="pres">
      <dgm:prSet presAssocID="{1A6C26B0-C4C8-46F9-B762-061F96512B40}" presName="parSpace" presStyleCnt="0"/>
      <dgm:spPr/>
    </dgm:pt>
    <dgm:pt modelId="{3770669F-8454-4557-84DF-B09EECDB07E8}" type="pres">
      <dgm:prSet presAssocID="{BB750461-CF16-4B04-AA6F-0A58486A8CC3}" presName="parTxOnly" presStyleLbl="node1" presStyleIdx="3" presStyleCnt="4" custLinFactNeighborX="4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5DCE3A-0D0F-48CD-9344-880D628ED60F}" type="presOf" srcId="{49C37D70-57AC-4243-B288-36D29A9DA259}" destId="{9238AB0A-F661-41F3-AC03-E266261215D1}" srcOrd="0" destOrd="0" presId="urn:microsoft.com/office/officeart/2005/8/layout/hChevron3"/>
    <dgm:cxn modelId="{7C6C51BB-714D-4C86-BC73-81432ABEA6FE}" type="presOf" srcId="{46BE8B54-D525-4CB1-9F8D-97A29F439F50}" destId="{17E590CE-1EEF-43AC-95F1-AC9AF9F82C99}" srcOrd="0" destOrd="0" presId="urn:microsoft.com/office/officeart/2005/8/layout/hChevron3"/>
    <dgm:cxn modelId="{FE748B01-7D0D-49AE-94C4-27021C8C4797}" srcId="{49C37D70-57AC-4243-B288-36D29A9DA259}" destId="{666B0410-56AB-41AF-BB20-17C87827AC89}" srcOrd="1" destOrd="0" parTransId="{1A5E80FD-F4FB-4AA2-AE61-E73717072A61}" sibTransId="{61CE1D0B-4967-4E51-BA8B-3BC2ED677946}"/>
    <dgm:cxn modelId="{A1D1B259-AFCA-4E0C-AB82-E68910D46CDC}" srcId="{49C37D70-57AC-4243-B288-36D29A9DA259}" destId="{58529BA2-9A47-4D51-ACD7-3EF276722C61}" srcOrd="0" destOrd="0" parTransId="{4C6F3418-27C7-4D7B-A994-0CCC18BC3C89}" sibTransId="{7E34CAA6-219A-4294-B76D-E16FD77E6090}"/>
    <dgm:cxn modelId="{4DA158C7-42D5-423C-B27C-A0011C5AB6A7}" type="presOf" srcId="{666B0410-56AB-41AF-BB20-17C87827AC89}" destId="{AE355170-D4E9-4EF9-8026-8FE0163D9A62}" srcOrd="0" destOrd="0" presId="urn:microsoft.com/office/officeart/2005/8/layout/hChevron3"/>
    <dgm:cxn modelId="{6F88C844-3D69-4901-96AF-9B56A9FA9F9D}" type="presOf" srcId="{58529BA2-9A47-4D51-ACD7-3EF276722C61}" destId="{B76B237D-6D11-4220-AE78-894E4EA302C9}" srcOrd="0" destOrd="0" presId="urn:microsoft.com/office/officeart/2005/8/layout/hChevron3"/>
    <dgm:cxn modelId="{BC57B992-2755-4B2E-88BD-93A6DA27D383}" srcId="{49C37D70-57AC-4243-B288-36D29A9DA259}" destId="{BB750461-CF16-4B04-AA6F-0A58486A8CC3}" srcOrd="3" destOrd="0" parTransId="{7A9758AA-94B4-4F5E-816D-99E8E4D3EAED}" sibTransId="{DDF48F77-0A27-488F-9392-88765D87C90A}"/>
    <dgm:cxn modelId="{09406C23-3E5D-493E-B8DF-348770E88477}" srcId="{49C37D70-57AC-4243-B288-36D29A9DA259}" destId="{46BE8B54-D525-4CB1-9F8D-97A29F439F50}" srcOrd="2" destOrd="0" parTransId="{1FDC187E-E553-4F1A-A118-3D0A54268A3B}" sibTransId="{1A6C26B0-C4C8-46F9-B762-061F96512B40}"/>
    <dgm:cxn modelId="{4983A0F0-E709-4A4A-8AC9-A515A762553E}" type="presOf" srcId="{BB750461-CF16-4B04-AA6F-0A58486A8CC3}" destId="{3770669F-8454-4557-84DF-B09EECDB07E8}" srcOrd="0" destOrd="0" presId="urn:microsoft.com/office/officeart/2005/8/layout/hChevron3"/>
    <dgm:cxn modelId="{1FA23673-4C94-4C9B-B4CF-00F8499DB6BC}" type="presParOf" srcId="{9238AB0A-F661-41F3-AC03-E266261215D1}" destId="{B76B237D-6D11-4220-AE78-894E4EA302C9}" srcOrd="0" destOrd="0" presId="urn:microsoft.com/office/officeart/2005/8/layout/hChevron3"/>
    <dgm:cxn modelId="{09590619-F349-45EA-8567-2A93E99DB6E8}" type="presParOf" srcId="{9238AB0A-F661-41F3-AC03-E266261215D1}" destId="{EB43707C-CC39-4C37-8BEB-F99F8EF8C18B}" srcOrd="1" destOrd="0" presId="urn:microsoft.com/office/officeart/2005/8/layout/hChevron3"/>
    <dgm:cxn modelId="{DE244908-236F-4FBE-B85A-A3FAE9AC53C6}" type="presParOf" srcId="{9238AB0A-F661-41F3-AC03-E266261215D1}" destId="{AE355170-D4E9-4EF9-8026-8FE0163D9A62}" srcOrd="2" destOrd="0" presId="urn:microsoft.com/office/officeart/2005/8/layout/hChevron3"/>
    <dgm:cxn modelId="{8E9E8BA1-F5A2-4B0A-8E67-A6CB0EAB98A4}" type="presParOf" srcId="{9238AB0A-F661-41F3-AC03-E266261215D1}" destId="{1B9D35DA-BEEB-426A-B2B2-FA9603D2295E}" srcOrd="3" destOrd="0" presId="urn:microsoft.com/office/officeart/2005/8/layout/hChevron3"/>
    <dgm:cxn modelId="{FAA64F25-CD55-494B-A19A-3757319A96C5}" type="presParOf" srcId="{9238AB0A-F661-41F3-AC03-E266261215D1}" destId="{17E590CE-1EEF-43AC-95F1-AC9AF9F82C99}" srcOrd="4" destOrd="0" presId="urn:microsoft.com/office/officeart/2005/8/layout/hChevron3"/>
    <dgm:cxn modelId="{3E420317-92E0-4302-8308-8E2074C3E365}" type="presParOf" srcId="{9238AB0A-F661-41F3-AC03-E266261215D1}" destId="{4ECB6B84-647F-46AD-AD2A-1F83A291433D}" srcOrd="5" destOrd="0" presId="urn:microsoft.com/office/officeart/2005/8/layout/hChevron3"/>
    <dgm:cxn modelId="{3784FA75-1142-4DF7-932B-B31F91124E8C}" type="presParOf" srcId="{9238AB0A-F661-41F3-AC03-E266261215D1}" destId="{3770669F-8454-4557-84DF-B09EECDB07E8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B237D-6D11-4220-AE78-894E4EA302C9}">
      <dsp:nvSpPr>
        <dsp:cNvPr id="0" name=""/>
        <dsp:cNvSpPr/>
      </dsp:nvSpPr>
      <dsp:spPr>
        <a:xfrm>
          <a:off x="2533" y="0"/>
          <a:ext cx="2541561" cy="611375"/>
        </a:xfrm>
        <a:prstGeom prst="homePlate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Student take </a:t>
          </a:r>
          <a:r>
            <a:rPr lang="en-US" sz="1200" kern="1200" smtClean="0"/>
            <a:t>formative test             </a:t>
          </a:r>
          <a:r>
            <a:rPr lang="en-US" sz="1200" kern="1200" dirty="0" smtClean="0"/>
            <a:t>(first attempt).</a:t>
          </a:r>
          <a:endParaRPr lang="en-US" sz="1200" kern="1200" dirty="0"/>
        </a:p>
      </dsp:txBody>
      <dsp:txXfrm>
        <a:off x="2533" y="0"/>
        <a:ext cx="2388717" cy="611375"/>
      </dsp:txXfrm>
    </dsp:sp>
    <dsp:sp modelId="{AE355170-D4E9-4EF9-8026-8FE0163D9A62}">
      <dsp:nvSpPr>
        <dsp:cNvPr id="0" name=""/>
        <dsp:cNvSpPr/>
      </dsp:nvSpPr>
      <dsp:spPr>
        <a:xfrm>
          <a:off x="2035782" y="0"/>
          <a:ext cx="2541561" cy="611375"/>
        </a:xfrm>
        <a:prstGeom prst="chevron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Teacher gives feedback by highlighting mistakes  with no grade on test.</a:t>
          </a:r>
          <a:endParaRPr lang="en-US" sz="1200" kern="1200" dirty="0"/>
        </a:p>
      </dsp:txBody>
      <dsp:txXfrm>
        <a:off x="2341470" y="0"/>
        <a:ext cx="1930186" cy="611375"/>
      </dsp:txXfrm>
    </dsp:sp>
    <dsp:sp modelId="{17E590CE-1EEF-43AC-95F1-AC9AF9F82C99}">
      <dsp:nvSpPr>
        <dsp:cNvPr id="0" name=""/>
        <dsp:cNvSpPr/>
      </dsp:nvSpPr>
      <dsp:spPr>
        <a:xfrm>
          <a:off x="4069030" y="0"/>
          <a:ext cx="2541561" cy="611375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Students correct their mistakes (Growth Mindset- learn from mistakes.)</a:t>
          </a:r>
          <a:endParaRPr lang="en-US" sz="1200" kern="1200" dirty="0"/>
        </a:p>
      </dsp:txBody>
      <dsp:txXfrm>
        <a:off x="4374718" y="0"/>
        <a:ext cx="1930186" cy="611375"/>
      </dsp:txXfrm>
    </dsp:sp>
    <dsp:sp modelId="{3770669F-8454-4557-84DF-B09EECDB07E8}">
      <dsp:nvSpPr>
        <dsp:cNvPr id="0" name=""/>
        <dsp:cNvSpPr/>
      </dsp:nvSpPr>
      <dsp:spPr>
        <a:xfrm>
          <a:off x="6104812" y="0"/>
          <a:ext cx="2541561" cy="611375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Students retake test (summative)</a:t>
          </a:r>
          <a:endParaRPr lang="en-US" sz="1200" kern="1200" dirty="0"/>
        </a:p>
      </dsp:txBody>
      <dsp:txXfrm>
        <a:off x="6410500" y="0"/>
        <a:ext cx="1930186" cy="611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6621D-618B-324E-A316-485B35972249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FD7CB-665D-D441-9713-21DB24E102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9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C208E4-B987-4B62-B5BE-FC5AEB15C575}" type="slidenum">
              <a:rPr lang="en-US" smtClean="0">
                <a:solidFill>
                  <a:prstClr val="black"/>
                </a:solidFill>
                <a:latin typeface="Arial" pitchFamily="43" charset="0"/>
                <a:ea typeface="ヒラギノ角ゴ Pro W3" pitchFamily="43" charset="-128"/>
                <a:cs typeface="ヒラギノ角ゴ Pro W3" pitchFamily="43" charset="-128"/>
              </a:rPr>
              <a:pPr/>
              <a:t>1</a:t>
            </a:fld>
            <a:endParaRPr lang="en-US">
              <a:solidFill>
                <a:prstClr val="black"/>
              </a:solidFill>
              <a:latin typeface="Arial" pitchFamily="43" charset="0"/>
              <a:ea typeface="ヒラギノ角ゴ Pro W3" pitchFamily="43" charset="-128"/>
              <a:cs typeface="ヒラギノ角ゴ Pro W3" pitchFamily="4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6175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1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8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2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3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8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5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9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6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14935-0C60-BB45-B227-8C09729E7BD3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3C33E-5BF7-E148-A394-5C2BE0004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1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png"/><Relationship Id="rId12" Type="http://schemas.openxmlformats.org/officeDocument/2006/relationships/image" Target="../media/image5.jpeg"/><Relationship Id="rId13" Type="http://schemas.openxmlformats.org/officeDocument/2006/relationships/image" Target="../media/image6.jpeg"/><Relationship Id="rId14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0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8094" tIns="19047" rIns="38094" bIns="19047" numCol="1" rtlCol="0" anchor="t" anchorCtr="0" compatLnSpc="1">
            <a:prstTxWarp prst="textNoShape">
              <a:avLst/>
            </a:prstTxWarp>
          </a:bodyPr>
          <a:lstStyle/>
          <a:p>
            <a:pPr defTabSz="380939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pitchFamily="80" charset="0"/>
              <a:ea typeface="ヒラギノ角ゴ Pro W3" pitchFamily="80" charset="-128"/>
              <a:cs typeface="ヒラギノ角ゴ Pro W3" pitchFamily="80" charset="-128"/>
            </a:endParaRPr>
          </a:p>
        </p:txBody>
      </p:sp>
      <p:sp>
        <p:nvSpPr>
          <p:cNvPr id="70" name="Rectangle 69"/>
          <p:cNvSpPr/>
          <p:nvPr/>
        </p:nvSpPr>
        <p:spPr>
          <a:xfrm rot="16200000">
            <a:off x="5609167" y="3323166"/>
            <a:ext cx="6858000" cy="211667"/>
          </a:xfrm>
          <a:prstGeom prst="rect">
            <a:avLst/>
          </a:prstGeom>
          <a:solidFill>
            <a:srgbClr val="92D050"/>
          </a:solidFill>
          <a:ln>
            <a:solidFill>
              <a:srgbClr val="66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1" name="Rectangle 70"/>
          <p:cNvSpPr/>
          <p:nvPr/>
        </p:nvSpPr>
        <p:spPr>
          <a:xfrm rot="16200000">
            <a:off x="-3316754" y="3316755"/>
            <a:ext cx="6858001" cy="22449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590011" y="4021235"/>
            <a:ext cx="2059895" cy="2975586"/>
            <a:chOff x="5090754" y="2873934"/>
            <a:chExt cx="2702555" cy="2496249"/>
          </a:xfrm>
        </p:grpSpPr>
        <p:sp>
          <p:nvSpPr>
            <p:cNvPr id="32" name="Rounded Rectangle 31"/>
            <p:cNvSpPr/>
            <p:nvPr/>
          </p:nvSpPr>
          <p:spPr bwMode="auto">
            <a:xfrm>
              <a:off x="5090754" y="2873934"/>
              <a:ext cx="2702555" cy="217667"/>
            </a:xfrm>
            <a:prstGeom prst="roundRect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38094" tIns="19047" rIns="38094" bIns="19047">
              <a:prstTxWarp prst="textNoShape">
                <a:avLst/>
              </a:prstTxWarp>
            </a:bodyPr>
            <a:lstStyle/>
            <a:p>
              <a:pPr algn="ctr" defTabSz="913488" eaLnBrk="0" hangingPunct="0">
                <a:defRPr/>
              </a:pPr>
              <a:r>
                <a:rPr lang="en-US" sz="1350" b="1" dirty="0" smtClean="0">
                  <a:solidFill>
                    <a:prstClr val="white"/>
                  </a:solidFill>
                  <a:latin typeface="Arial" pitchFamily="37" charset="0"/>
                  <a:ea typeface="ヒラギノ角ゴ Pro W3" pitchFamily="37" charset="-128"/>
                  <a:cs typeface="ヒラギノ角ゴ Pro W3" pitchFamily="37" charset="-128"/>
                </a:rPr>
                <a:t>LESSONS LEARNED</a:t>
              </a:r>
              <a:endParaRPr lang="en-US" sz="1350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endParaRPr>
            </a:p>
          </p:txBody>
        </p:sp>
        <p:sp>
          <p:nvSpPr>
            <p:cNvPr id="74" name="Text Box 25"/>
            <p:cNvSpPr txBox="1">
              <a:spLocks noChangeArrowheads="1"/>
            </p:cNvSpPr>
            <p:nvPr/>
          </p:nvSpPr>
          <p:spPr bwMode="auto">
            <a:xfrm>
              <a:off x="5090754" y="3091601"/>
              <a:ext cx="2702555" cy="2278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8094" tIns="19047" rIns="38094" bIns="19047">
              <a:prstTxWarp prst="textNoShape">
                <a:avLst/>
              </a:prstTxWarp>
              <a:spAutoFit/>
            </a:bodyPr>
            <a:lstStyle/>
            <a:p>
              <a:pPr defTabSz="913488" eaLnBrk="0" hangingPunct="0"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prstClr val="black"/>
                  </a:solidFill>
                  <a:latin typeface="Arial"/>
                  <a:cs typeface="Arial"/>
                </a:rPr>
                <a:t> Students have a growth mindset about test corrections when they are not “fixed” on the test score.  </a:t>
              </a:r>
            </a:p>
            <a:p>
              <a:pPr defTabSz="913488" eaLnBrk="0" hangingPunct="0"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prstClr val="black"/>
                  </a:solidFill>
                  <a:latin typeface="Arial"/>
                  <a:cs typeface="Arial"/>
                </a:rPr>
                <a:t> Students are engaged with the teacher feedback in this process. </a:t>
              </a:r>
            </a:p>
            <a:p>
              <a:pPr defTabSz="913488" eaLnBrk="0" hangingPunct="0"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prstClr val="black"/>
                  </a:solidFill>
                  <a:latin typeface="Arial"/>
                  <a:cs typeface="Arial"/>
                </a:rPr>
                <a:t> Students gain confidence through the test corrections they are making. This has driven them to put more effort into the test retake. </a:t>
              </a:r>
            </a:p>
            <a:p>
              <a:pPr defTabSz="913488" eaLnBrk="0" hangingPunct="0">
                <a:spcBef>
                  <a:spcPct val="50000"/>
                </a:spcBef>
              </a:pPr>
              <a:endParaRPr lang="en-US" sz="1200" dirty="0" smtClean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24493" y="747399"/>
            <a:ext cx="8824734" cy="506010"/>
          </a:xfrm>
          <a:prstGeom prst="rect">
            <a:avLst/>
          </a:prstGeom>
          <a:noFill/>
        </p:spPr>
        <p:txBody>
          <a:bodyPr wrap="square" lIns="66776" tIns="33388" rIns="66776" bIns="33388" rtlCol="0">
            <a:spAutoFit/>
          </a:bodyPr>
          <a:lstStyle/>
          <a:p>
            <a:pPr defTabSz="913488"/>
            <a:r>
              <a:rPr lang="en-US" sz="1600" b="1" dirty="0" smtClean="0">
                <a:solidFill>
                  <a:prstClr val="black"/>
                </a:solidFill>
                <a:latin typeface="Arial"/>
                <a:cs typeface="Arial"/>
              </a:rPr>
              <a:t>Student Problem</a:t>
            </a: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– </a:t>
            </a:r>
            <a:r>
              <a:rPr lang="en-US" sz="1250" b="1" dirty="0" smtClean="0">
                <a:solidFill>
                  <a:prstClr val="black"/>
                </a:solidFill>
                <a:latin typeface="Arial"/>
                <a:cs typeface="Arial"/>
              </a:rPr>
              <a:t>Students have a fixed mindset about test corrections and retakes when presented with a written score.  </a:t>
            </a:r>
            <a:r>
              <a:rPr lang="en-US" sz="1250" b="1" dirty="0" smtClean="0">
                <a:solidFill>
                  <a:prstClr val="black"/>
                </a:solidFill>
                <a:latin typeface="Arial"/>
                <a:cs typeface="Arial"/>
              </a:rPr>
              <a:t>They don’t </a:t>
            </a:r>
            <a:r>
              <a:rPr lang="en-US" sz="1250" b="1" dirty="0" smtClean="0">
                <a:solidFill>
                  <a:prstClr val="black"/>
                </a:solidFill>
                <a:latin typeface="Arial"/>
                <a:cs typeface="Arial"/>
              </a:rPr>
              <a:t>know how to properly analyze their test errors and are reluctant to learn from mistakes.</a:t>
            </a:r>
            <a:endParaRPr lang="en-US" sz="1250" b="1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24493" y="6490274"/>
            <a:ext cx="2076100" cy="312117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lIns="34779" tIns="17389" rIns="34779" bIns="17389" rtlCol="0">
            <a:spAutoFit/>
          </a:bodyPr>
          <a:lstStyle/>
          <a:p>
            <a:pPr defTabSz="913488"/>
            <a:r>
              <a:rPr lang="en-US" sz="900" dirty="0" smtClean="0">
                <a:solidFill>
                  <a:prstClr val="black"/>
                </a:solidFill>
                <a:latin typeface="Arial"/>
                <a:cs typeface="Arial"/>
              </a:rPr>
              <a:t>Team members:  Richard Bradley, Ian Bugbee, Tess Reed, Jodi Burkholder</a:t>
            </a:r>
            <a:endParaRPr lang="en-US" sz="9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8011" y="189061"/>
            <a:ext cx="9143999" cy="558338"/>
          </a:xfrm>
          <a:prstGeom prst="rect">
            <a:avLst/>
          </a:prstGeom>
          <a:noFill/>
        </p:spPr>
        <p:txBody>
          <a:bodyPr wrap="square" lIns="34779" tIns="17389" rIns="34779" bIns="17389" rtlCol="0">
            <a:spAutoFit/>
          </a:bodyPr>
          <a:lstStyle/>
          <a:p>
            <a:pPr algn="ctr" defTabSz="913488"/>
            <a:r>
              <a:rPr lang="en-US" b="1" dirty="0" smtClean="0">
                <a:solidFill>
                  <a:srgbClr val="1F497D"/>
                </a:solidFill>
                <a:latin typeface="Arial"/>
                <a:cs typeface="Arial"/>
              </a:rPr>
              <a:t>ENCOURAGING GROWTH MINDSET THROUGH FEEDBACK</a:t>
            </a:r>
            <a:endParaRPr lang="en-US" b="1" dirty="0">
              <a:solidFill>
                <a:srgbClr val="1F497D"/>
              </a:solidFill>
              <a:latin typeface="Arial"/>
              <a:cs typeface="Arial"/>
            </a:endParaRPr>
          </a:p>
          <a:p>
            <a:pPr algn="ctr" defTabSz="913488"/>
            <a:r>
              <a:rPr lang="en-US" sz="1600" b="1" dirty="0" smtClean="0">
                <a:solidFill>
                  <a:srgbClr val="1F497D"/>
                </a:solidFill>
                <a:latin typeface="Arial"/>
                <a:cs typeface="Arial"/>
              </a:rPr>
              <a:t>M2P Spring 2018 – Mount Baker Middle School </a:t>
            </a:r>
            <a:endParaRPr lang="en-US" sz="1600" b="1" dirty="0">
              <a:solidFill>
                <a:srgbClr val="1F497D"/>
              </a:solidFill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68165" y="1305978"/>
            <a:ext cx="8602786" cy="31364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lIns="66776" tIns="33388" rIns="66776" bIns="33388" rtlCol="0">
            <a:spAutoFit/>
          </a:bodyPr>
          <a:lstStyle/>
          <a:p>
            <a:pPr algn="ctr" defTabSz="913488"/>
            <a:r>
              <a:rPr lang="en-US" sz="1600" b="1" dirty="0" smtClean="0">
                <a:solidFill>
                  <a:srgbClr val="0070C0"/>
                </a:solidFill>
                <a:latin typeface="Arial"/>
                <a:cs typeface="Arial"/>
              </a:rPr>
              <a:t>Instructional Strategy</a:t>
            </a:r>
            <a:endParaRPr lang="en-US" sz="1400" i="1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738258" y="4021235"/>
            <a:ext cx="2056388" cy="2115543"/>
            <a:chOff x="4186455" y="5037868"/>
            <a:chExt cx="2595345" cy="2115543"/>
          </a:xfrm>
        </p:grpSpPr>
        <p:sp>
          <p:nvSpPr>
            <p:cNvPr id="14344" name="Text Box 23"/>
            <p:cNvSpPr txBox="1">
              <a:spLocks noChangeArrowheads="1"/>
            </p:cNvSpPr>
            <p:nvPr/>
          </p:nvSpPr>
          <p:spPr bwMode="auto">
            <a:xfrm>
              <a:off x="4186455" y="5299063"/>
              <a:ext cx="2595345" cy="1854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8094" tIns="19047" rIns="38094" bIns="19047">
              <a:prstTxWarp prst="textNoShape">
                <a:avLst/>
              </a:prstTxWarp>
              <a:spAutoFit/>
            </a:bodyPr>
            <a:lstStyle/>
            <a:p>
              <a:pPr defTabSz="913488" eaLnBrk="0" hangingPunct="0">
                <a:spcBef>
                  <a:spcPts val="600"/>
                </a:spcBef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prstClr val="black"/>
                  </a:solidFill>
                  <a:latin typeface="Arial"/>
                  <a:cs typeface="Arial"/>
                </a:rPr>
                <a:t> Try “favorite mistakes”.    Put an example of a common mistake up for students to analyze.</a:t>
              </a:r>
            </a:p>
            <a:p>
              <a:pPr defTabSz="913488" eaLnBrk="0" hangingPunct="0">
                <a:spcBef>
                  <a:spcPts val="600"/>
                </a:spcBef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prstClr val="black"/>
                  </a:solidFill>
                  <a:latin typeface="Arial"/>
                  <a:cs typeface="Arial"/>
                </a:rPr>
                <a:t> Provide more precise feedback to our students and parents about their growth on the assessment. </a:t>
              </a:r>
            </a:p>
            <a:p>
              <a:pPr defTabSz="913488" eaLnBrk="0" hangingPunct="0">
                <a:spcBef>
                  <a:spcPts val="600"/>
                </a:spcBef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prstClr val="black"/>
                  </a:solidFill>
                  <a:latin typeface="Arial"/>
                  <a:cs typeface="Arial"/>
                </a:rPr>
                <a:t> Celebrate success.</a:t>
              </a:r>
            </a:p>
          </p:txBody>
        </p:sp>
        <p:sp>
          <p:nvSpPr>
            <p:cNvPr id="41" name="Rounded Rectangle 40"/>
            <p:cNvSpPr/>
            <p:nvPr/>
          </p:nvSpPr>
          <p:spPr bwMode="auto">
            <a:xfrm>
              <a:off x="4186455" y="5037868"/>
              <a:ext cx="2595345" cy="261195"/>
            </a:xfrm>
            <a:prstGeom prst="roundRect">
              <a:avLst/>
            </a:prstGeom>
            <a:solidFill>
              <a:srgbClr val="7030A0">
                <a:alpha val="91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38094" tIns="19047" rIns="38094" bIns="19047">
              <a:prstTxWarp prst="textNoShape">
                <a:avLst/>
              </a:prstTxWarp>
            </a:bodyPr>
            <a:lstStyle/>
            <a:p>
              <a:pPr algn="ctr" defTabSz="913488" eaLnBrk="0" hangingPunct="0">
                <a:defRPr/>
              </a:pPr>
              <a:r>
                <a:rPr lang="en-US" sz="1350" b="1" dirty="0" smtClean="0">
                  <a:solidFill>
                    <a:prstClr val="white"/>
                  </a:solidFill>
                  <a:latin typeface="Arial" pitchFamily="37" charset="0"/>
                  <a:ea typeface="ヒラギノ角ゴ Pro W3" pitchFamily="37" charset="-128"/>
                  <a:cs typeface="ヒラギノ角ゴ Pro W3" pitchFamily="37" charset="-128"/>
                </a:rPr>
                <a:t>NEXT STEPS</a:t>
              </a:r>
              <a:endParaRPr lang="en-US" sz="1350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16723" y="2284559"/>
            <a:ext cx="1885457" cy="2260331"/>
            <a:chOff x="316723" y="2445378"/>
            <a:chExt cx="1980163" cy="2187979"/>
          </a:xfrm>
        </p:grpSpPr>
        <p:sp>
          <p:nvSpPr>
            <p:cNvPr id="43" name="Text Box 23"/>
            <p:cNvSpPr txBox="1">
              <a:spLocks noChangeArrowheads="1"/>
            </p:cNvSpPr>
            <p:nvPr/>
          </p:nvSpPr>
          <p:spPr bwMode="auto">
            <a:xfrm>
              <a:off x="316723" y="3091601"/>
              <a:ext cx="1980163" cy="1541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8094" tIns="19047" rIns="38094" bIns="19047">
              <a:prstTxWarp prst="textNoShape">
                <a:avLst/>
              </a:prstTxWarp>
              <a:spAutoFit/>
            </a:bodyPr>
            <a:lstStyle/>
            <a:p>
              <a:pPr defTabSz="913488">
                <a:spcBef>
                  <a:spcPts val="600"/>
                </a:spcBef>
                <a:buSzPct val="100000"/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prstClr val="black"/>
                  </a:solidFill>
                  <a:latin typeface="Arial"/>
                  <a:cs typeface="Arial"/>
                </a:rPr>
                <a:t> Students are much more motivated to learn from mistakes when they don’t know their grade on a test.</a:t>
              </a:r>
            </a:p>
            <a:p>
              <a:pPr defTabSz="913488">
                <a:spcBef>
                  <a:spcPts val="600"/>
                </a:spcBef>
                <a:buSzPct val="100000"/>
                <a:buFont typeface="Arial" pitchFamily="34" charset="0"/>
                <a:buChar char="•"/>
              </a:pPr>
              <a:r>
                <a:rPr lang="en-US" sz="1200" dirty="0" smtClean="0">
                  <a:solidFill>
                    <a:prstClr val="black"/>
                  </a:solidFill>
                  <a:latin typeface="Arial"/>
                  <a:cs typeface="Arial"/>
                </a:rPr>
                <a:t>  Improved confidence and increased effort on the retake (summative) test.</a:t>
              </a:r>
            </a:p>
            <a:p>
              <a:pPr defTabSz="913488">
                <a:buSzPct val="100000"/>
              </a:pPr>
              <a:endParaRPr lang="en-US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Rounded Rectangle 36"/>
            <p:cNvSpPr/>
            <p:nvPr/>
          </p:nvSpPr>
          <p:spPr bwMode="auto">
            <a:xfrm>
              <a:off x="316723" y="2445378"/>
              <a:ext cx="1980163" cy="542309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38094" tIns="19047" rIns="38094" bIns="19047">
              <a:prstTxWarp prst="textNoShape">
                <a:avLst/>
              </a:prstTxWarp>
            </a:bodyPr>
            <a:lstStyle/>
            <a:p>
              <a:pPr algn="ctr" defTabSz="913488" eaLnBrk="0" hangingPunct="0">
                <a:defRPr/>
              </a:pPr>
              <a:r>
                <a:rPr lang="en-US" sz="1350" b="1" cap="all" dirty="0" smtClean="0">
                  <a:solidFill>
                    <a:prstClr val="white"/>
                  </a:solidFill>
                  <a:latin typeface="Arial" pitchFamily="37" charset="0"/>
                  <a:ea typeface="ヒラギノ角ゴ Pro W3" pitchFamily="37" charset="-128"/>
                  <a:cs typeface="ヒラギノ角ゴ Pro W3" pitchFamily="37" charset="-128"/>
                </a:rPr>
                <a:t>Impacts on student Problem</a:t>
              </a:r>
              <a:endParaRPr lang="en-US" sz="1350" b="1" cap="all" dirty="0">
                <a:solidFill>
                  <a:prstClr val="black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endParaRPr>
            </a:p>
          </p:txBody>
        </p:sp>
      </p:grpSp>
      <p:sp>
        <p:nvSpPr>
          <p:cNvPr id="30" name="Rounded Rectangle 29"/>
          <p:cNvSpPr/>
          <p:nvPr/>
        </p:nvSpPr>
        <p:spPr bwMode="auto">
          <a:xfrm>
            <a:off x="2360681" y="4021235"/>
            <a:ext cx="2140725" cy="262458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350" b="1" cap="all" dirty="0" smtClean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Data collection</a:t>
            </a:r>
            <a:endParaRPr lang="en-US" sz="135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24494" y="4418319"/>
            <a:ext cx="2136188" cy="1420945"/>
            <a:chOff x="219861" y="4518006"/>
            <a:chExt cx="2243488" cy="1420945"/>
          </a:xfrm>
        </p:grpSpPr>
        <p:sp>
          <p:nvSpPr>
            <p:cNvPr id="34" name="Rounded Rectangle 33"/>
            <p:cNvSpPr/>
            <p:nvPr/>
          </p:nvSpPr>
          <p:spPr bwMode="auto">
            <a:xfrm>
              <a:off x="316723" y="4518006"/>
              <a:ext cx="1980163" cy="520705"/>
            </a:xfrm>
            <a:prstGeom prst="round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38094" tIns="19047" rIns="38094" bIns="19047">
              <a:prstTxWarp prst="textNoShape">
                <a:avLst/>
              </a:prstTxWarp>
            </a:bodyPr>
            <a:lstStyle/>
            <a:p>
              <a:pPr algn="ctr" defTabSz="913488" eaLnBrk="0" hangingPunct="0">
                <a:defRPr/>
              </a:pPr>
              <a:r>
                <a:rPr lang="en-US" sz="1350" b="1" cap="all" dirty="0" smtClean="0">
                  <a:solidFill>
                    <a:prstClr val="white"/>
                  </a:solidFill>
                  <a:latin typeface="Arial" pitchFamily="37" charset="0"/>
                  <a:ea typeface="ヒラギノ角ゴ Pro W3" pitchFamily="37" charset="-128"/>
                  <a:cs typeface="ヒラギノ角ゴ Pro W3" pitchFamily="37" charset="-128"/>
                </a:rPr>
                <a:t>HELPFUL Resources</a:t>
              </a:r>
              <a:endParaRPr lang="en-US" sz="1350" b="1" cap="all" dirty="0">
                <a:solidFill>
                  <a:prstClr val="black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endParaRPr>
            </a:p>
          </p:txBody>
        </p:sp>
        <p:sp>
          <p:nvSpPr>
            <p:cNvPr id="36" name="Text Box 25"/>
            <p:cNvSpPr txBox="1">
              <a:spLocks noChangeArrowheads="1"/>
            </p:cNvSpPr>
            <p:nvPr/>
          </p:nvSpPr>
          <p:spPr bwMode="auto">
            <a:xfrm>
              <a:off x="219861" y="5038711"/>
              <a:ext cx="2243488" cy="90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8094" tIns="19047" rIns="38094" bIns="19047">
              <a:prstTxWarp prst="textNoShape">
                <a:avLst/>
              </a:prstTxWarp>
              <a:spAutoFit/>
            </a:bodyPr>
            <a:lstStyle/>
            <a:p>
              <a:pPr defTabSz="913488">
                <a:buSzPct val="100000"/>
              </a:pPr>
              <a:r>
                <a:rPr lang="en-US" sz="11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This video inspired us to try this strategy.</a:t>
              </a:r>
            </a:p>
            <a:p>
              <a:pPr defTabSz="913488">
                <a:buSzPct val="100000"/>
              </a:pPr>
              <a:r>
                <a:rPr lang="en-US" sz="11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“Highlighting Mistakes – </a:t>
              </a:r>
            </a:p>
            <a:p>
              <a:pPr defTabSz="913488">
                <a:buSzPct val="100000"/>
              </a:pPr>
              <a:r>
                <a:rPr lang="en-US" sz="11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 Grading Strategy” </a:t>
              </a:r>
            </a:p>
            <a:p>
              <a:pPr defTabSz="913488">
                <a:buSzPct val="100000"/>
              </a:pPr>
              <a:endParaRPr lang="en-US" sz="1200" dirty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40859405"/>
              </p:ext>
            </p:extLst>
          </p:nvPr>
        </p:nvGraphicFramePr>
        <p:xfrm>
          <a:off x="268164" y="1648760"/>
          <a:ext cx="8646374" cy="611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5" name="Group 44"/>
          <p:cNvGrpSpPr/>
          <p:nvPr/>
        </p:nvGrpSpPr>
        <p:grpSpPr>
          <a:xfrm>
            <a:off x="514171" y="5638760"/>
            <a:ext cx="1280508" cy="741347"/>
            <a:chOff x="316723" y="5904986"/>
            <a:chExt cx="1280508" cy="74134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8"/>
            <a:srcRect l="6380" t="22941" r="41898" b="23824"/>
            <a:stretch>
              <a:fillRect/>
            </a:stretch>
          </p:blipFill>
          <p:spPr bwMode="auto">
            <a:xfrm>
              <a:off x="316723" y="5904986"/>
              <a:ext cx="1280508" cy="741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 descr="Related image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68812" y="6085486"/>
              <a:ext cx="382519" cy="382519"/>
            </a:xfrm>
            <a:prstGeom prst="rect">
              <a:avLst/>
            </a:prstGeom>
            <a:noFill/>
          </p:spPr>
        </p:pic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957" y="5582467"/>
            <a:ext cx="2012170" cy="12374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AutoShape 2" descr="data:image/png;base64,iVBORw0KGgoAAAANSUhEUgAAApQAAAGYCAYAAAD85XLaAAAgAElEQVR4XuydB5QVRfr2X4YBhiEOQYYMgsiAAmZBUEEFRQFFVBQRAcVd/ZtYlZUN7ppRl3V3P8wkAbMoBhB0EQSFVZIgUZEgeQCJA8MwzHeexprpubfv7erbgRueOscD0nUrPFX11q/fCl2mqKioSBioABWgAlSAClABKkAFqECMCpQhUMaoHH9GBagAFaACVIAKUAEqYChAoGRHoAJUgApQASpABagAFXClAIHSlXz8MRWgAlSAClABKkAFqACBkn2AClABKkAFqAAVoAJUwJUCBEpX8vHHVIAKUAEqQAWoABWgAgRK9gEqQAWoABWgAlSAClABVwoQKF3Jxx9TASpABagAFaACVIAKECjZB6gAFaACVIAKUAEqQAVcKUCgdCUff0wFqAAVoAJUgApQASpAoGQfoAJUgApQASpABagAFXClAIHSlXz8MRWgAlSAClABKkAFqACBkn2AClABKkAFqAAVoAJUwJUCBEpX8vHHVIAKUAEqQAWoABWgAgRK9gEqQAWoABWgAlSAClABVwoQKF3Jxx9TASpABagAFaACVIAKECjZB6gAFaACVIAKUAEqQAVcKUCgdCUff0wFqAAVoAJUgApQASpAoGQfoAJUgApQASpABagAFXClAIHSlXz8MRWgAlSAClABKkAFqACBkn2AClABKkAFqAAVoAJUwJUCCQ2UkyZNku+//1769+8vp59+uiHEsWPH5ODBg5KRkSHlypVzLI7T3x8+fFjGjBkj27Ztk9tuu00aNWrkOM9YfvDFF1/IjBkzpGvXrnLppZfGkkRc/Gbjxo3y2muvSXZ2tgwaNMhot2QITvtRMtQ5Wh2WLVsmEyZMkLZt20q/fv2Svbqe1s/KznmaAROjAlSACniggG9AGQTwWBnaefPmyYcffihNmzaVgQMHSoUKFRzJ5PT3iQKUBQUF8s033xj/7dmzR4qKiqRKlSqSk5Mjl1xyiWRlZTnSyavIiQKUCojs6q1ebpz2I7t0E/25U6BE/1y7dq189tlnsmXLFjl69Kjxgti4cWPp0qWLNGvWTMqUKZPosmiV3w1Qfvfdd/Luu+/KKaecIrfeemtML9lahUyRSDt37pSXXnpJCgsL5Y477jBehBmoABU4rkDSAeWqVauKPSHXXnutlC1b1lFbO/19IgDl7t27DS/qjh07jAmlUqVKhiaATHhz8W/XXXedtGvXrlgrpwDgSGRT5BMBlLG0mdLDrJ9VnXv37i0tW7YUp/3IqX6x1MFpHl7Gd9KfMFm///77snDhQgMaK1euLGlpacbqw4EDB4yXobPOOktiGd9e1imotGIFSozvsWPHyk8//SSZmZkyZMgQqVevnmWxo7XP3r17ZdSoUcbv7rrrLqlWrVpQVfc8H7eOjq+++ko++eQTo1xXXXWVXHjhhZ6XkQlSgURVIOmAMuiGOFETu65hxOSMCemHH36QM88805iE1VYATMyLFy+W9957z1hqvv3226Vu3bqGhE4AwI3miQaU8bJke6L6Xaxt7aQ/ASTfeecdqVGjhrENonbt2sXZ5ubmGi9HeEnq0aOHdOzYMdYiJczvYgVKeHZfeeUVOXLkiOFRu+iii6R79+4Eyhi3CilAX7dunaEhbCVsZsWKFROmL7GgVMBPBQiULtU9URO7LlCqJRpU83e/+53UqlWrVI0BlfAGffvtt6X2YzoBADcSEihjU+9E9bvYSqv/ggLwwV7LFStWGF7zc845JyxLPEOchg0bJtW+20jaxgqUU6dOldmzZ8tll10mWPrGykQkAKKH0r5nAyRHjx5tbB+Ax3z16tUyePBgY3sVAxWgAgEveaulk+rVq8tNN90kWD5YtGiR5OXlGUsyWD7AW3ToMvWuXbuMfZHYU4UJp2bNmnLllVfKkiVLwg7lhBpG9ZaOPYIwpsjHHABT//vf/4qXL6IZ1l9++cUox+bNm40k6tevL5dffrl8/vnnYYdyok0CkWAwdJ8jlvsAgDh0A8+Yec+YLlAqYIMHMtJyFSZo1Av7KZs3b25M1qGhSZMmxZN3LHXDciX2Fc6aNUvQD+AlRZ1wmOrNN9+0PJQDaMLBI9VH4AnAb+BlMR/eUVpg/yLiTJs2rbiNAB19+vSROnXqiIKw9evXh9XPfLDLyjA4BWyr+GZ4Rl9HOeFxQx/CvkCEffv2CUBg5cqVcujQIUMnTFjo7/CIuKkD0nfSx9DOatLEGITO+BPj89RTT5VrrrlGqlatWkoupI94GFNqXJ933nmG/m+99ZbtoRxz/SK1CfrP66+/boyHAQMGGHuBEdS+S3P7n3TSScbYBgSE7rn89ddfZfr06YY3HuVG30F/RHtgmd0ckDba5L///a/Rt/D/sGMdOnQw/jMfAAzCztlNXtD+1VdfNdrg97//vdEm8PxCL2zJUCHS3mCMd4wbHJjDnmtzwNgLPYC4detWYykY0AUbDW0AslgVAXwhKF3QZ/Cy8OWXXxZrb7b/aAuMAZQXf8czbHHAAUTznng17nHIC/Fgh1FW1T979uxZvDdcxQ3VzcmKA+o3Z84cufnmm408YCfPPvtsY9VHBfMLutULEQ5vvvzyy0adsAdTjR9dW6ds7/XXXy+wJwsWLDDSuPPOO40/nYxvlDk/P9+wsdBajVdojT6C+mGchx6i0y2rjj2z68d8nlgKBOqhVAYFSzAw3pg8AWXoyPCkYTB269ateHKFlBg048aNM/ZO4TeIj0kNv0WA8TJPPKETOQYYfg+IwPIZNvOroIzu/v37i713kcAB8IrN7UgPExgmyO3btxtlR8CEYjayTqEL8DB+/Hj5+eefjaU+HD5A2gqiQ3XRBUrohk3kABdMrFgijHaYYdOmTfL1118bhhl5A8RPPvlkA2wBQain07qF7olDWjCoamLGc9TXfMobS5qYEPEnXiDQ7gB6/D+0h2cAkxaC0gL7w1BPwAB+g/ShK5ZM8TIBDw1eYtBu2FeGZwAN/PsFF1wgDRo0iDh6vQRKwDX6OvoSgjqpH1pnwDAmapQXE+mNN95oAH+sdXDax9DOS5cuNbRHOaCpajeUHWMJgKLgHuljEoK26enpxQcWMImiz+E3OhO4eslr0aKFMbZ1DtZBT8AeoAJ5o88ioA9Db0DixRdfXNy+GzZsMPYXoszoT4B1/Jvqb+gvGIfKxnz88cfGCxFAAvVGHkgbkyvaRL3MmMHJTztnN80oL67aa4oXA9gX9f/KBkQb7/AOw8MJW4DfIwAwMF7w4o/+gADbiC0KCOiz6CPQBrCCNPDiAd2U/YdNgn4og7LnCloBaLCBam5A+8De41CWgjflcFDjHiCFveCh/RP/r9px+fLlxrYf9GM4GWAr0Oa4laN9+/Z2chrlAQgiAAQBybCr6HdmMMRz7J+G1tAK/cLsIFGHpGBLYY8RnNg6ZXvRBqgzAuwgnAXly5d3NIeg72K8/vjjj2HjFXYe/fe0004rBZROyqpjz+DEYEgeBU4IUMJ4oCPdcMMNxR5DZZRg3JUnERMQBuaaNWsMA4ZJAYPTvPcPhiYaUKKp1CDGhGLeQwSjh/1YgAo18K3AAcAJYwLDhrfe888/3zCGmKgwicGwYdJzA5TKOMLgwzOgjBBAGGUETMPTEApROtcGKW0Bbpho4fGEByLagaVoAOUUKGFg4VEC6OHkvdqnCWBG+8KrYfaAqnaHoYOXA6fQoTfK/9FHHxkTu9oPhn9X2gFs4BWAEcS/mwHK7C2IZbnYS6DERAuvHbyOZlhSIIU6o41QB/T1uXPnGt4fM3THUgenfUy1M/ocvBTI3zwBYpI1v6ShnAAvQAJOFCvvi9r3iPGjA5RqIkJ85A3vLX4Xba+a6mM4MGKGQbxUYJkSAICJHy8XajwjH4y1M844I2w8t27d2qgzxgjaHl50pG3e02nuX+b+qMDJTzsXbQpSXjJ4nWDXWrVqZbyc4gUNMAcdQre+xLrkDUBDurCFGNuqj6Duaq8r+gKgW+mCP6EXXpKVDcIqBF7YMcbhkceLilpNUvCP8WA+Wa36c2j/NNsVBUShEKpjN80ahwI6yqI8lvAWwm6rEElrtZ0Ddk2NG6e2zjwmscoHvdXLgdPxrcZr6F5ljLuJEycaL+Tm8eq0rE7sWfIgVWrX5IQAJSAQ+/mwHBU6CGGIlNFQS4TwCIa+BcJootPDENoBpdpHiAnOvIdI7TEyGwQrw4p/Q17wTMBompe3MLFjWQgnqN0AJSAJ9Q31lEUCB10PJfSFVnhDnzx5sjGhIMBDAMMNWAPMqWUp1R5eASXyxmQMqLU6FYnJAhO++R5KBfowlqF6oy0B9wAx9CFAqtIC3lcc1DB7YNXLBABOLU3FAmM61wbZ9UPVn5XnJHT7RSRQB7igjggATYBVLHVw2sdUeXByHS9R5oDJFJ5SvGBBd1UeeJEVxJjjo/3feOMNLaDE7zCpYYkcmqEPoU2hGzw7AEAziKuJGl40q7wxzrHVQpVVHfoxQ2OoHYL3B14ftBE8mXjpsUobsIz+CGBRL3wKnPy0c9GmLasxgvhW9k5nvEc75a36gdXYVjqfe+65xthT6aA9oa16OUYZFITBmx2qs2pfbDm45ZZbBO2GoMY9xgQA0RzUVifYOfPecSd2U6WnDjYif/OWAbWnEp509fKhfmMFm6pdMJ+peciprVNj0mo53cn4xkst+jXsr+54jbWsoVtXrOxZamNY8tT+hAAl5Avdz2c1QdpNQlYTsBUIKYOApTgFfSo/7KMyv7Fb/R57TGCIrN5qI03sTr14kbqUF0BpNox408ZdlDAkmPAQsEyFt121hIV/8wooIwG3KpPVoRylt3lvoYqv9MAyMIwylqmjTRJW9YgFxlQ6aguAVXuZXwbs9lBaXeKu6gG47tWrV1Qvcix1cNrHnPRhvAjiahmAn9VeXaceXpQV4AHAwL419Fu1vQSQB88iwAL5qbwBdWovmbmuKm/s5+vbt69xCA17PK0mZeSJfGAzsKwI+4ClTYCJVdpmmFWwEQ3AvLJz0aYgBXKdOnUqXlZFfAVAeFELvZMyFg+lGtuAajUWzeVSYxvLy3gxRPxI1w/Z9Wervhht3KutTlg+N0NgLECpQBAvr+Z9+AAjeGfVHGK+k1JpDe8wtqqgnyrHhPm0vVNbF8sBLStto8F9JPvvtKxO7FnyIFVq1ySugdJu8OsCJZpYGVm1nKiMHZZizG+XVoY12iD2EigxyLFRHd5ELCdiclMhdCO8nTZ23RoTIfYUwUhgQjDvN/ISKO3usLMCSqV3tDqY9QgSKHWWbCPpZ3eiHV4DeDbgVcUSotqHCO8g8jV75ewm4EjaOeljToDSrm6xAKW5DgoucdE5PJHwqGNlAXenqryhSbSg2s7JpGxXL+QXmp5ToLQby07Kq662QblDTyCrZ/Dehd5JGQtQmpf2o+mutrOgfwcFlFbtgn+z09qqHuruydAtU4irnoV6aBVswtMNzzW2S2ClBi9G5nZxauvs+oLu+Fb9GquEcLKEfqEs2jyoa5ed2DO7+YrPE0OBlAFK9ZYJDxO8Q7gm59NPPzVO7KnPNkYCgSCAUu0TUpv8saEbb8SYBLBch6Vq85J6LIbRqksifdQPhs7sgfXKQ+kGKLHFwLwsZi4/th2ogwHJApSqfvB44H5QAD88dPAkoy/Au4blNYRYgNJpH4snoFTaACzhXfzggw+K95Riuwm2nQDA8YIYaW+wOoBhNylbedmifRo0noBSLfUqb26kaSh0tcUNUCIv2CscCrEK6kAf4iUaUJovh9eBZjOYqS0GmGPgFcbWCHi9zasTqu/o2rpofdfJ+MZhLHhXcWbBarUkGlDqltWJPUsMXGIp7RSIa6BUS95qqSq0Mk48lGovHw74YADhuhBApvmgSySg1HH1h37L28lkbF6ewTIc6quC2yVvTLzY+4O9Z5EugbbaWuAVUOoui5kn7ND9eXadONmA0lxf9A14rfEfJmbsB8Ok5BQoY+ljTvqw7rKznYcXh2uw1xdbGXBoz+qEd+jyOuqGZWlM5mpfbbQ+E23JO/R3av91pLS9XPJ2Yuci1U/tF0UfMe/1VvHV14awDG3eTx4LUKp9j+Z979F0d+q5NafldMnbvEfQzZK3WrrG/KG+MBZaR3ghsaQd6hFWXsA2bdoYBwVxABF71rHnUwWnti7SmHQ6vmNZ8nZa1kgODCt7Zmfj+TwxFIhroPTqUI5qCnVSD9dPALJw1xY2i5sPcXh9KAd7E82fNERZ1MBUXgI7Q2t16EfXQ4mTfDgZjf1m6v600K6p4pgnex2g1KlbLIdyoh2CQtkxKaLNQk83Wu1x9XoPpR0QKW2d7qHEaVksieHgGLZgmE80q4kbp5LVXjWnQBlLH3MClF4dylH39MHLqE5lh/ZXFQfAhP2agE6cKI50IAi/B/gpz2W0QzmoBw4DYcsJDhPAM6xzKEedQAb022mNsppfQGOxc1bTi1pmRT+J9JnFSHsLYwFKu7EdqrtTXdwAJbzWeMlQ/Uidate1mypvBejRPrOo7Kf54B9+r7ybqDduPoAzw2qrQaQDn1a2LtKYtNM2dA4x9wPdQzlO7LJTe5YYuMRS2ikQ10CJSQCDDXsK3VwbpERQd4lhzyAMjdVAsjKseAPFgMQkoHttUCSQwyZxXKEDSFAApCYCDEIALq6gUPf2wQDiLjgsJ8Wy5A3vAZY2cGoWGuLt2Oy5wNUQuIsMy6zm0+7RTvQ5qRu0x2Eo3AWKwxQ61wYpvbF8h/LirV6dQoduuPMOEIGDGaiLUw+l3algq0HjdA+gU6CM1AdQFnV1FPRTB0Oc1iGWPuYEKFFObCOB98/NtUHqzlJc2IwrruClxDYVFQB8uF4G+pqvhFF5h16BAujB1gGAAcYWlsQjXRuEuPPnzzdewHCtmdpbDQ/+22+/bWy/MF8bBC8Y/h3pW10bhDLrHD6Mxc5Z9VH1wozbG0JvRzDHV+NXnb6GrYk23tULDWxEKBCpsY3tBjiBre7/RH5YgsVYhTbIyw56QkFbFyix/9vcLoAl9ENcRQSvL1Z91MuEuvXBXPdIk6SaL2CPon0HPdJl5UjX/O1v9L3QdnFq66LdBAE772QOifSJ00jXfDkpK7bpWJUnkj2zAxU+TwwF4hooISEGK2AOgxteG+z5gGHDnkIYCVy+anddi2oK81cMcB9d6FVEiBcJHLAUB/BSF5vDiGHgYVJBgEE1A58COcRRF6Hj75jMAEcYcGaPmvmuSCytID11cS3+jonU6soMnfvUsF8GEIsyAcBQdnjCAGwqD3XhsTK8yphiyQ/lwUStvkritG7QfcqUKcb9kerrP6gT9MD/QwvsbzPv5TGXGRvasbEfGgDIMQGj3p07dzZ+7xQozYYeeqB+0bYEROsXkYa5U6BUE7C6bBtthNP30BqeN6vLudVkpVsHp33MKVBibOAFEN5/tC/GGMqNlxn8P8YKlv9Cv7wRqiHgF6AGQMJYQV/FuEdfBJSgv+AwAfpLpMvHoR0AENohf5TFHN/qYnMVF2nqXGyO5VDAVqSLzXWBMhY7F6qZ2bap65Ei9U21jG++6ijaeDenDRuMlzlcJYUVHjzDKXwclkJb445ZbF+B3Qbc4CUIJ8oxvv0CStQDdgBtjr4COMb8EHrQEHqoPaawJfA+o1yRtlYoQAckh56KN2trvtYodE++eU9rJC+nE1sXbUw6Hd8o93vvvWccWA39EAHaFc9DV2SclNU8xnTsWWIgE0sZTYG4B0oUHgAJrwFOd6pPLwIoACT4MoYuUCIt9RWD0E9mKZGieaJgILG/CxMPAjwxuCgdXg2ULfRzZLjaBgMW8dWn2nDKHEtSodcQ4TkuvEU9FWjBQMJw45ofHEQww6PTpRtM5kgDnhxMKDD+ABFsFsfF0dhoHfoFHXiG8aYP44wJHACuPnPnpG7QCvnBY4C9q+rTizgMhat2AOrK+2Pe1I58UU8YSkzcMHrY+4XrhMzljQUoAS1oG9QRAe0IqHQCiNEGVixAqfo6NFKfXoxUZ8R1WgenfcwpUKJMgEqALiBD91NuVjqiv8D7hQNpmJiQLuASS5dYWsTJ99A9gqif+fOISAP9FZMixk7oSdbQTy8CfuDRsoqr7nLFfmosp6rxHO3Ti06A0qmdC9VMHToEbJsv/7bSVl2jhr5vXpWINt7xYoP+gOV5tbpj/soJ/h39FpCNMgA88RyXlysPs19AiRUMvHRib16kTy8qHdSHAjBvACpxmAgQGLpXV2kE77MdoCPtSNso1NIywDJau+jaumhj0un4jjZe8WIA77LVFh/dsjq1Z0S1xFfAN6BMfGlYAypABagAFYhXBZy+VMdrPeKxXFafiIzHcrJM8aUAgTK+2oOloQJUgApQAQ0FCJQaIkWJgm0OOCCKPa5YbVNB7aHE9qzQk+vucuSvk10BAmWytzDrRwWoABVIQgUIlO4a1XxvJbaSACrVnm0s+WN7FrYThG6Fcpcrf53MChAok7l1WTcqQAWoQJIqQKB037DqyzrY860OjAIsAZLYA0uYdK9xKqVAoEyl1mZdqQAVoAJUgApQASrggwIESh9EZZJUgApQASpABagAFUglBQiUqdTarCsVoAJUgApQASpABXxQgEDpg6hMkgpQASpABagAFaACqaQAgTKVWpt1pQJUgApQASpABaiADwoQKH0QlUlSASpABagAFaACVCCVFCBQplJrs65UgApQASpABagAFfBBAQKlD6IySSpABagAFaACVIAKpJICBMpUam3WlQpQASpABagAFaACPihAoPRBVCZJBagAFaACVIAKUIFUUoBAmUqtzbpSASpABagAFaACVMAHBQiUPojKJKkAFaACVIAKUAEqkEoKEChTqbVZVypABagAFaACVIAK+KAAgdIHUZkkFaACVIAKUAEqQAVSSQECZSq1NutKBagAFaACVIAKUAEfFCBQ+iAqk6QCVIAKUAEqQAWoQCopkLRAWVhYKDt27JDvvvtOfvzxR7nuuuukUaNGxW27fPlyef/99+XAgQNSrVo1ufrqq6V169bG80OHDsl7770niJOWliatWrWSa6+9VipWrJhKfYN1pQJUgApQASpABaiAlgJJC5QzZ86UZcuWScuWLWXx4sVy0003FQPlzp075bXXXpOuXbtKu3btZMmSJTJjxgy57bbbpFatWjJ16lTZsGGDDBgwwBBx/Pjx0rhxY+nevbuWqIxEBagAFaACVIAKUIFUUiBpgVI14t69e2X06NHSp0+fYqAEaM6ePdsAyIyMDDl8+LAR5+KLL5ZmzZrJmDFjpEOHDgZsIgA458+fLwMHDpQKFSqkUv9gXakAFaACVIAKUAEqYKtASgIlvJebN2+Wm2++WcqUKWMAJSCyU6dOhicScNm7d2/j7wgA0Dlz5sigQYMMAA0NWF7fvXu3rdiMQAWoABWgAlSAClCBeFCgdu3anhYjJYHyiy++kO3bt0u/fv0MMc1AiX2WVh5NO6Bcv369pw3DxKgAFaACVCBJFDiwV+THpccrUzZdpE17fyq2eE5JuqedJ1KuvLf5rFgokp93PM1GLURq1vE2faS2dYPIto1GumWqZklRs9O8z6PgiMgP/ytJ94xO3ufhd1u4LDHOhzRt2tRlKqV/npJA6bWH0tMWYWJUgApQASqQNArkzftCtv7hhlL1yWx/mdT9x1ue1fHYwf2ydej1cnjZt8VppteuK9lPT5AKOWd4ks+Ov/9O9k9/t1RadR55USp3u96T9JHI3ndelp3PDy+VXrU+t0mtoSM8yyN/5WLZNPjSUullnH6u1B35jqRVquI6nyDawnUhfUogJYESp7dnzZolgwcPNpaw8/Ly5NVXX5VLL71UmjdvLmPHjpXzzz+/eA8lToovXLiQeyh96oRMlgpQASqQrAps6HOmHN2yIax6Ne78q2TdfK8n1d757z/L3rdeDEur4lmdpN5/PnSdx/6pb8mOx+8KSyetQoY0+e8vUiYtzXUehbt2yPoeOZbp1P3nu5J5XhfXeSCBzXdcUQq8VaLV+v5eat3zuOs8/G4L1wX0MYGUBEqrU97wWgIws7KyLE95n3LKKQZwMlABKkAFqAAV0FVgbYeallEz2p4v9V/8VDeZqPE2Xn+2FGxaZxmn2Te7XOfx6+hnZPdoay9h44+WS3qtbNd55K/6XjYNsobG2sNGStVex29dcRsitUe5Bk2l0TsL3CYvfreF6wL6mEBKAiX0hJfyww8/FJwCB0TinskWLVoYUuMeStxRuWLFCuP/27RpI9dccw1PePvYEZk0FaACVCAZFYgEMKirF7CHdPzOIxWA0qv28Lst4nmMJD1QxrP4LBsVoAJUgAoktwJBAIbfeRAo9fuo322hX5LgYxIog9ecOVIBKkAFqECKKBAEYPidB4FSv7P63Rb6JQk+JoEyeM2ZIxWgAlSACqSIApEAA3sCsTfQi+A3xBAo9VvJ77bQL0nwMQmUwWvOHKkAFaACVCBFFCBQ6jX0iT6Ug1J6saeVQKnX3oxFBagAFaACVIAKOFCAQKknFoFST6d4jkUPZTy3DstGBagAFaACCa0AgVKv+QiUejrFcywCZTy3DstGBagAFaACCa1AEEC57aF+cnDuZ5Y6ebGMmwp7KCt1vFyyn5nkuq/53RauC+hjAgRKH8Vl0lSAClABKpDaChAo9dr/RHsoCZR67RQtFoHSvYZMgQpQASpABaiApQIESr2OQaDU0ymeYxEo47l1WDYqQAWoABVIaAUIlHrNR6DU0ymeYxEo47l1WDYqQAWoABVIaAUIlHrNR6DU0ymeYxEo47l1WDYqQAWoABVIaAUIlHrNR6DU0ymeYxEo47l1WDYqQAUCVeDgnGmy541RUpSfZ+Sbef4lUmPInzwtw9Et62XXy09KwS8/GemWa9hcat4xXNLrNfEmn6Ii2fmvP8nhpfON9NKqVJesAUOl4pkdvUn/t1T2vT9a9n1acuZcUscAACAASURBVCq26pX9pOq1gz3N49CiufLr+JFybP8eI92MNudLrXufEClTxpN8fG8LESFQ6jVVIgHl6l8OyYtTNsuufQVG5U5tmCn39K4vVSulC09567U3Y1EBKkAFklaBw4u/ls139QyrX7Xeg6TWA896Vu9f+nWQI+tWl0qvfNNTpeGkbzzJY/ufBsqBLz8KS6vRG/OkXJMWnuQBmMz9x0NhadX+wzOeQWXB+jWy8ab2YXlUuriHZD85zpN6+N0WKCSBUq+pEgUo9x44Kpf84fuwSp3Zooq88ocWBEq95mYsKkAFqEDyKpD7xP/Jvk/ftKygF3f5IWHcFQgPhlXAHXi4usRNOLpzm2zo2doyiRqDh0nW4HAIjCW/TQMukvwffwj7aYVTTpMG42fHkmTYb/y++9DvtlAVOpFAmV4rWxp/tNx1e/jdFihgUECJ8YFxEhp0rw2aPCdXnpy40VLTCcNzJGvU7ZZ3gnrVFq4b08cEuOTto7hMmgpQgcRRYEOPVnJ013YCpUaTBfG9Yr8hhkCp0dC/RfG7LQiU+m0RzzEJlPHcOiwbFaACgSkQBCT5DTFBeSiD0MpviPG7LeihdDZ06aF0plc8xiZQxmOrsExUgAoErkAQkOQ3xBAo9buN321BoNRvC3oonWkVr7EJlPHaMiwXFaACgSqQO2Ko7JsynkveGqoHAd/0UGo0xG9RIp0s9mrfnt9tQaDUb+t4jkmgjOfWYdmoABUITAECpb7UBEr3WlXtNUBqDxupn1CUmARKfRl5KEdfK6cxCZROFWN8KkAFklIBAqV+sxIo3WtFoCytIfdQ6vepeI1JoIzXlmG5qAAVCFQBAqW+3ARK91oRKAmU+r0oMWISKBOjnVhKKkAFfFaAQKkvMIHSvVYESgKlfi9KjJgEysRoJ5aSClABnxUgUOoLTKB0rxWBkkCp34sSIyaBMjHaiaWkAlTAZwUIlPoCEyjda0WgJFDq96LEiEmgTIx2YimpABXwWQECpb7ABEr3WhEoCZT6vSgxYhIoE6OdWEoqQAV8VoBAqS/wpkFdjG8vh4YKLdtKgzEz9ROKEtPvuw95sbl+M/ndFigJT3nrt0e8xiRQxmvLsFxUgAoEqgCBUl9uAqW+VpG8ufRQ0kOp34sSIyaBMjHaiaWkAlTAZwUIlPoCEyj1tSJQ6mlFD6WeTvEci0AZz63DssWFAualPSzpeR38Th/lLdiyQY7t22MUvVyDppJWuWpM1Vi5Ia/4dzmNM0ulUVRwRI6sXWn8W1rFTCnX+BTHeaz+JU+OHTv+s9D08W9+akWg1G8uL4HywKFC+WVHvpF51UplpX6tCsbfvVxmVf02LU3k1IbH+y2XvPXb28u2QK5WdsRroIxkS/ilHP12dxqTQOlUMcZPGQUKfvlZtv9lsOSvWVpc58yOl0vdZyZ5psHWh/pJ3tzPitOr0KKN1HlstJRreLJneewePcKYnM3hpL++KFUuv147j30Hj8oDL/0si9bsL/7NmS2qyHO/O1mqVkqXvHmfy9Y/9C2VXrXrhkit+5/SzuORsevl0/m7iuPXr1VeHh98spx+ciUJoi0IlNpNJV4BJdob7W4OQ66qK0N61PMEKJf9fFCG/GONFBz97S1FRK48v6b8fWATAqV+c3vSFshu447D8vCr62T1xpIX0wvbVpORdzb3dA9lNFtCoHTQ8A6jEigdCsboqaNAKOypmlcfMFRq3vEn10LsevkJ2TM+/Fu+XkLroSXfyJY7e1iWtemMddqeyscnbJAP5+4MS+fqjrXkz/0by7quJ8uxA3vDntd5fIxU7tLLVqu3Z+6QZ9/+JSxe6yaVZPzDLcXvtkDGBErbZiqO4AVQwjN58X1LLDN95YEW0vSrFwUvQ1ah8UfLJb1Wtm2B+zyyXNZvOxwW78EbGspV5RcJvoFtFbKfmSSVOl5um75OBC55l6g0dNRP8tXScDsxqHu2DD51p/GiYhXwzXPsOdUJdraEQKmjYmxxCJSx6cZfpYACkSaC8k1bSsNJX7tW4Jd+F8iRdass02n2TYmnzk1G+6aMN0DJKuA0ru4SfpehS2TfwcKwZLBEOWN4tsBIW4Uag4dJ1uCHbKvw+3+uke9WlXg/zT9Y8PJZ4ndbEChtm6hUBC+AEsue/Z88vkUiNAy/uZF0XjPWNVCefcdCy/TPaVlFnjvnZwKlZrN7teQdqT1OrpchE2446glQ2tkSAqVmo8cQjUAZg2j8SWoo4Pdde36nj1byCigjTQTIY/4T9V0DZbT0owEl8vcKvumh1B/XiQ6UqOns/rkESs0m9xsoUYyv70/3BCjtbAmBUrPRY4hGoIxBNP4kNRTwG/j8Tp9A6ayfEij19SJQ6mvFJe8SraLBHoFSv0/Fa0wCZby2DMt1whXwG/j8Tp9A6awLESj19SJQ6mtFoCRQQgHs+cXe32QOBMpkbl3WzZUCfgOf3+knElA+OXGjTJ6Ta9leXPLW78ZHd25zvf1AJ7dEB8renWrLvU1WcMlbp7E9vMIpCA+lnS3hkrdmo8cQjUAZg2j8SWoo4Dfw+Z0+gdJZP6WHUl8vAqW+VvRQBuuhJFDq902vYxIovVaU6SWNAn4Dn9/pEyiddUUCpb5eBEp9rQiUBEq/lrwPfjVVCn89vrKDD0lUbNdBv2P6EJNA6YOoTDI5FIg0EeB+OtxT5zbgDjx8rcMqeHVyOVFOedt5FfxuC7QBgVK/RxMo9bUiUNoD5YVtqstTlxzw5JS3nS1JliXvHX//neyf/m6pjogr2nBV24kKBMoTpTzzjXsF/IYYAmVJF7CbBPxuCwKls+FIoNTXi0BJoPTaQwnP5LY/9rfshI3fXyzpdRvpd1APYxIoPRSTSSWXAn5DDIGSQGkeMV58nYWHckrboEiHQHgox5mt9vseSnoonbWHVytPznK1j02gtNeIMVJUAQKlvWcBMby42JweSjG2Ubj93B+BkkBpVsCrq2oIlCWq4jYK2CurMGF4jmSNut1yK5NXbYF8CZQpCiWsduIqQKAsaTt8Ig+fygsNOY0zZeyQLNdX1RAoCZTmvuX3pxfpoXRmlwmUBEqdHkMPpY5KjJOSChAoCZRKAa8OSeEQFrY6WAV6KEtUIVA6M7mRts945RUjUBIodXokgVJHJcZJSQUIlARKAqX10OehHH2TyEM5JVpF2tPKPZT6/YlL3s60YmwqoKXArpefkIK1K4y4ZWvXlaxb7pf0OvW1fqsTye31EnZ5+O1V8NLwnOglb7/bAlrx2qDSPXbtlkMyfvp2OZBXaDw4/eRKMvCKbOPvBEq70V3y3Cug3P7rERkzdZvk7ikwEm/eIEPu7HXc3nllS16Ysll+2nTYSLN29XIyqHu21MkqL155KK8YtrS4/GYFCZT6/clLu+4sV/vY9FDaa8QYcajA1of6SV7IHY7lGzWXBhPmSJly5T0psd8Q49UkEK2yXm3eJlDu8qRPJcqS9/bdR+TKh5eF1bnnBTXlr7c0IVA66A1eAGVBYZH0fXSFbNh2HPZUuLBtNRl5Z3NPgHLoCz/JV9/vLZV+4+wMeeuvreTAuGdl9+gRlrXG96mxtK4TCJTefMvbK7uu02ZO4hAonajFuHGhQP6q7z25ANeuMgTKEoUIlKkFlK98slVe+XiL5RCZNqKN5A/tJhiHoaFCy7bSYMxMu6FlPMchL/Qrq8A9lKVV8ftkcRBtgRoRKAmUWsaBkahAUAoQKPWV9upNlkBJoFS9jkCpP/4Q0wsPJYFypFTtNUBLeLsbI9w6CvxuC51KemXXdfJyEoceSidqMW5cKECg1G8GrwwPgZJASaDUH3fmmATKEjXooaSHMrZRxF9RAZ8UIFDqC0ug1NeKh3JKtOKSt/tL5pWaBEoCJRTw6gonpOWVXde3jnox6aHU04mx4kgBAqV+Y3hleOihpIeSHkr9cUcPpbVW9FDSQxnbKOKvqIBPChAo9YUlUOprRQ8lPZRKAS8umaeHMnzsESgJlPoWmTGpQAAKECj1RSZQ6mtFoCRQEijDx4tXJ+6RMoGSQKlvkRmTCgSgAIFSX2QCpb5WBEoCJYGSQGlnMXjKO7JC3ENp13v4PO4UIFDqNwmBUl8rAiWBkkBJoLSzGARKAqVdH+HzBFKAQKnfWARKfa0IlARKAiWB0s5iECgJlHZ9hM8TSAECpX5jESj1tSJQEigJlARKO4tBoCRQllJg0qRJ8v334Z8N69q1q1x66aWyb98+eeGFF2T37t3Fv2vSpIkMGjRIMjIy7Pobn/usAIFSX2ACpb5WBEoCJYGSQGlnMQiUBMqofWT//v0ybtw4ueqqq6Rp06ayZ88eef311+Wmm26SWrVq2fUvPg9YAQKlvuAESn2tCJQESgIlgdLOYhAoCZRR+8i3334rK1eulJtvvlnKli0rGzdulMmTJxseyapVq9r1Lz4PWAECpb7gBEp9rQiUBEoCJYHSzmIQKAmUERU4dOiQjBkzRjp37iytWrUy4q1atUrefvttKSoqEjxv0KCBXH/99VKnTh3LdAoLCyU/P9+uH/K5RwoUrFkmO+/sbplatfuflswr+3mS044bzpbCXdvD0spof5lkPTbGdR6//mWQHJ73eVg6ZWvWkZPeXuA6fSSQ9+kk2fvPP1qmVeuFqVKuxela+dw+cp2s/uVwWNxTG2bISwMyBVpZhSq3DJXKt9xvm8dz72yTj+b9ahnvq3/mGOn72RbIGDpBL6tQ94tfbOugEwHtjXa3CuhT6FtuAjRy2xbIf+z0nTL2s1zLokz+2ykiD/cUjMPQgP6EfqUT0J/Qr6zCA9dnS5cfx8n+10daPsf4wDixCxfev9IySs/2WfJ/DZf52hYq462XNrQsA+wU7JVOwNjAGLEKrw5tKie9cqcrWxJEW6Dsvf/2o+zcezSsGhe0riKPXvirJ3bdb1vid1vo9Aev7HpmZqZOdtpxUv7aoIULF8qiRYvk1ltvlXLlyhnC7dy50/i39u3bS/ny5Q1vJZbFBw4cWBzHrDCAcvlyby4s1W65OI9YJm+/SMERo5RF1Wp6Wtq0DWuk4lN3WKaZ32+oHO3Uw5P8Mof1kTJ7wz+5V9imgxy+8wnXeWS88Ccpu/SbsHSgV96I9xynv+fg8Z+USxepVOH439PnfCwVJllPyoceflmONW6hlc+j7x6V9TuKwuI2OamMPNJ1r0Arq1Bw1a1y5KoBtnm8PuuYzFpeaBlvzF3ljPT9bAtkDJ2gl1U4+NKXtnXQiYD2RrtbBfQp9C03ARq5bQvkP+W7YzLlW+v2GHlrOan77zsE4zA0oD+hX+kE9Cf0K6twy8Vp0nXdRCn3yTjL5xgfOnZl0KgCy99f3LqsDKwx39O2UOMPGVavVJJtpd91tiwD7BTslU7A2MAYsQp/vS5dWr73Z1e2JIi2QNmHjisQs06qPu2apMl9p631xK77bUv8bgud/uCFXa9SpYqxxc/LkNJAefjwYcM7ed5558lZZ50VUddt27bJxIkTjSXx7OxsL/VPyrR+Hfuc7H71qeK6lW/aUmo//LxknHaOJ/XlkndpGZf+fEAeePFn2b2vZPL8Xc96ctuVdYVL3vpdjkveJVq98slWeeXjLZbiTRvRRvKHdhOMw9BQoWVbaTBmppboKzfkCb4RbxW8+jrL2XcstEy/d6facm+TFbLtIevVDKefXnz09fXy0dclL5/nt6oqjw9uKtUrp8vaDtYv1FV7DZDaw6xf9kIL7fcyaxBtgTrxSzneOJ68sutaA9VBpJQGyhUrVsiXX35p7JWsWLFisWzz5s0z9k62bt3a+DcCpX6Pyvtmhmx94MawHwAqG076Wj+hKDEJlKXF6frg0lIwqZ4+/3/Npc3PHwpAySpg4gcA6ARM/Jh0QkNO40wZOyRLNvQ8PlZCQ43BwyRr8EO2WTw5caNg0rQKC14+y0j/6M7wJb9KHS8XTP5eBAJliYoEykmCvqUTxk7bJqM+3BwWtds5NeSJ25oSKE3KECgJlDpjKuHiFBQUGCe7c3JypGPHjqXKD6BcsGCB4ZGsXLmyTJ8+XbZs2RJxyTvhKu9jgX8d/YzsHj3CMofGHy2X9FruPbwEyhJ5c/cUGG/9VmFIj3rSt3AGgVKzvxMoCZRKASceyv5PrpKVG37bb2Lqa2llysi3L51JoCRQGgpg7sMc6EWgh9ILFT1MAwdvpk6dKrfddlvYSW7siZw9e7bMmjXLOGxjdyjHw2IlfFIESv0mxHLbwbmfhf3AieEhUNJDae5A8OK69RYjPXoo9T2UkZbVoSO861zyLumh9FASKPVnSMZMeQUIlPpdgEBZohWXvMVYutddZo3UywiUpZUJYg8lgVJ/5YlASaDUnyEZM+UVIFDqdwECJYHS3FsIlCVqJNKhHAIlgVL13AnDcyRr1O2uV57sZhEuedspxOdJoQCBUr8ZCZQESgJl4p/yJlASKAmUxxVI6VPe+lM/Y+oqQKDUVUqMK0u4h/K4Xlzy5pK3eeTQQ1najvDaoJGCa5Z0gt+2xO+20KkjPZQ6KjFOwitAoNRvQgIlPZT0UCa+h3LoqLXy1dI9lgOfh3JKy8I9lNxDqT9DMmbKK0Cg1O8CBEoCJYGSQKljMfz2ivFiczEOxOncaet3W5j7Q8HRIvlp8yHjnypWSJMm2RnG3+mh1Bk1jJPwChAo9ZuQQEmgJFASKHUsht8QQ6CMP6D8+od9cu9/fizVPfp2OUkeuKEhgVJn0DBO4itAoNRvQwIlgZJASaDUsRgEytTbQ9n5/iWyP68wrHs8PeRkOXfTR558sEKn7zmJw0M5TtRiXFsFCJS2EhVHIFASKAmUBEodi0GgTC2gDOqDFTp9z0kcAqUTtRjXVgECpa1EBEoLifw+manTKvz0YolK/FKO/iXzPJTDa4PUyPHqHkoCpY7FZpykV4BAqd/E9FDSQ0kPZfJ6KGtXLyfTRrThpxdNnZynvPVOeRMo9edRxkxiBQiU+o1LoCRQEigJlDoWg0veXPJW/WRIj3rSt3AG91DqDBzG8V+B/NVLjVNiUlRkZFap0+WS2aGrJxknGlBu3JEv73y5Q44UHNfi7JZVpOvZWcbfN/RsLfg2cmjQvV4Cv8s/ckzGT98mO/ceNZJpVi9DbuhykvF3AuWJAUq0x+bcI0bm9WuVlwGXZxt/93LJe8aCX2XBqv1GuuXLlZHrO58kjU6qYFxkj3a3Ck4+vbhozQH57Nvdxclcfm4NObNFZaO/ot9ahRqDh0nW4Ie0xjmXvN0vedNDGd7V6KGkh1LLADFSYihweNm3svmOK8IKW/uPz0vVnv1dVyKRgBIw2fsvP4TV+a6r68vAK7I9Acpbn14lP6w7WCqPK8+vKX8f2IRAaVIlqD2U9/7nJ/n6h72l2uOC06rJv+5u7hlQjp22TUZ9uLlUHlUrpcu4P7aUmmu+dA2Us5bskQdeXBvWb/9xZ3O5oP4hAqVJmUifRezdqbbc22SF67ZAVpH2UBIoCZRmBdJrZUvjjwiUriGDCcSPAtv/MlgO/PfDsAKVa3iyNHr7O9cFTSSgfO7tX+StmTvC6pxZIU2++vcZroHyk3m75G/j1ltqOunPOVLtP7fz04u/qRMEUH6zfJ/c8+/S97qpxvn3PafIKZ/87bjn3iI0+2aX9ti48J7Fkpd/LCw+7pD7ff3lriHm9udWy+IfD4Slf8YpleXFW6sRKAmUxQroQgzvoYyveyi5h1Lb3DLiiVRgXdemcuzAPteTZqQ6JBJQXvvX5bJh+2HLquCTaW6XvP3e94SCB2V4+j+5UjDphIacxpkydkiWa4gJAijxeTx4k6zCyLuaSc60Rz0BykhescZ1MuT1rr+4BspI6aNe85+o77otkA6XvLnkrcaJV99VR3pc8qaH8kTyD/P2WIG1HWpGTNGJFyYZgDLaxEygLN3CBEp9D2W0fjW7fy6B8reuFYRXjEveesusQbQFgVKvLYJ0FHiMF8J7KL1WNM7TI1CWNJDfXjF6KEV0D4L43RZo9RPtofRq3x49lGLsRcNyrl0gUOpBDIGSS952Y0nnOYFSR6UkikOgJFAqBRqMmSkVWrbV6t30ULr3UBIoS3e1ICCGQEmgNPc6rjxpmfuYIxEoY5YuMX9IoCRQEijDx24QeygJlARKswJVew2Q2sNGak0kfq92BAH3XPLWg3sueWsNCUaKBwUi3X2IsqXaHkq/l1n9ngSCNDz0UNJDqewXvv6SP7Sb5K/6PsykweMNz7dOCAJi6KHUg5gg2oJAqdcWQdp1nXHqJA49lE7USoK4BEp6KOmhpIfSzpTxlDdPeas+wlPepUdLMjkK7OyA0+cESqeKJXh8AiWBkkBJoLQzYwRKAiWB0nqUECgjWw8CpZ1lTbLnBEoCJYEysYHS7+0HUIdASaAkUBIoneIPgdKpYgken0BJoCRQEijtzBiBkkBJoCRQ2tmJ0OcESqeKJXh8AiWBkkBJoLQzYwRKAiWBkkBpZycIlE4VSrL4kYBS95uvdnIk0qcXecqb91Cq/pxI1wZxyZsXm5vt8IThOZI16nY5OPezMPOsa9d5ypsXm9vN7TrP6aHUUSmJ4hAo6aGkh5IeSjuTRg8lPZT0UNJDaWcn6KF0qlCSxSdQEigJlARKO7NGoCRQEigJlHZ24oQBZV5enhQUFEiVKlWkqKhIypYt67SsjO+BAgRKAiWBkkBpZ0oIlARKAiWB0s5OBA6UmzdvlqeeekpWrlwpjRo1kueee07eeecdOeOMM+T88893Wt6kjl+4Z6fkPnWvHJxzfC9MmYqVJGvAUMm65T7P6u0FUC77+aD8ffx6Wb/tsFGu2tXKyX3XNZBu59QQr/ZQHisSeWTMOpn27W4jj/SyZaTfpXXk7t71jS90bBrUxVITfMoMnzTTCdxDyT2Uqp9wD2XpEUOgJFASKAmUOvOoOY6veyiPHDliwGTr1q3l4osvlpEjR8qDDz4oO3bskIkTJ8rDDz8smZmZTsuctPG3DetXDJPmStZ59DWpfOk1ntTbC6Bsf9diKTh6LKw87/6ttVSf+m/ZPXqEZVkbf7RcsElcJzwxcYN8MGdnWNQHbmgo19TbSqD8TZncPQVyxbCllpIO6VFP+hbOkNwRQy2f4xN5+FSeTvD7IIjfcI86frV0jwwdtdayugRKAqVZgexnCJQESgKlztwQGFD++uuv8uyzzxoQiWD196ysLKdlTtr4azvUtKxbpYuulOynXvek3m6BMqjTgBfcvVjyj4RD6+knV5KXeuUTKAmUhgKVOl4umPx1AoFymGQNfkhHKl5sTqAs7if89GLpIcMv5UQ2Ib56KA8fPixPPvmkdO/eXU499dRioFyxYoVMnz5dhg8fLhkZGVoGLhUiRQLKtIqZ0vS/v3giQaIA5dl3LIxY36/vTydQEigJlCEjJKdxpowdkiUbera2HDs1BhMolTC9O9WWe5usENhDq0APZYkqBEoCpS58+AqUKMSSJUvkiSeekAYNGsi2bdvk5JNPltWrV8sDDzzAPZQhrRQJKBGt2Te7dNs0ajwCZYk8fi+zJtObLJe89cdfpJchryDG77bACOEeSi55K0tJoCRQ6sKH70CJgmDp+6uvvpJNmzZJjRo1pHPnzpKdrbeXTrciyRAvElDikAkOm3gRCJQESqUA91CW9AXuoSxtXQiUBEoCpfWMm0yOAi+YwpyGr0CJQzk43d2sWTOpXLmy12VPuvQIlCVNyiXv5Vr9m4dyuIdSdRQueYcPGb+9xcgRB72wPzc01K5eTqaNaCNe2HW/ISaovfE4QAibFRoubFNdnrrkALcy/SZMUHZda5JxEMlXoNy/f788+uijcscdd0jz5s0dFCs1o3pheOyUS3QPJQ1P6RYOyvD4vczq9/YDqMZDOdxDqUaPV9sPCJT6n8GEVgTK+HIU2PGC0+e+AuWxY8fk448/lnXr1km/fv0kPT29uHxpaWnGJef4k+G4AgRKew8lgZJAaVaAp7xL1KCHkh7KUAX4Le/Siix4+Szj0NrRndvCOouuLfHbW4yCBeUo8Jq9fAXKvXv3Gqe8t2/fHlbuOnXqGKe8q1Wr5nWdEjY9AiWBEgroTgJBGh56KHkoR41OLOPmD+1mfGAgNOBeU+zN1QlBLLNyyTtbcP+vXQiiLeih1GuLIO26Xb9w+txXoHRamFSPT6AkUBIow62AF14FpMolby55q97FJe/S44xAqX+nLT2UkUktEKDEdUFffvml7N69m6e8o1AzgZJASaAkUNq9WPvtLUb+POXNU96qH/LaoNIjkkB5AoFy/vz5xve727VrJ/gqDq4QWrhwoQwbNoz3UIa0C4GyRBBu3rZfpgpyacRviOGhHDG++IN9XHbB77YgUOq3BbTiKW/9T+rSrseXXbezNU6f++qhVF/K6datm1xwwQXFZVu8eLF88MEH/FIOgTJif6XhiS/D4zfEECj1IcbvtiBQ6rcFgZKnvM2T2IThOZI16nY5OPezsLktHvfGOwVGu/i+AqX5W97mb3ZH+ne7wib7c3oo6aHkkjeXvO3sHIFSH2J4KEfvIAj3UHIPpZ3d0XnuK1BG8lB+/fXX/Ja3ResQKAmUBEoCpZ3hJlASKL32ihEoCZR2dkfnua9AiQJ89913xtVBOTk5Ur9+fdm8ebPx9RxcGXTOOefolDFl4ngJlO/PzpVd+48a2p1cN0MuPSvL+HuiXGzOJW8ueauBz1PepU0ggZJASaCMjAV+b5/hoZzI2vsOlMja/C3vBg0ayIUXXmgc0GEorYBXQHn3v3+Uecv3lUq8b5eT5IEbGhIoTarQ8MwU3BuoE/yGGL/bAnXktUG8Nkj1dV4bVHrU00NJD6XOPGAXJxCgxBdzCgoKpEKFCsafZcqUKfXVHLtCpspzL4Byxne7Zfhr6ywle+/vrSVj5GBXG4ZpeFLT8BAoebG5Miq82Ly0eeUpb57yVj2Ch3KKior8BLa1a9fKn//8DV5BswAAIABJREFUZ7nuuuukd+/exhL4yJEj5fHHH5dmzZr5mXXCpe0FUPrtjidQEijNA8urz/3RQ6l/sthvuEf78h5KvSucoBWBkkBJoDyugK8eyiNHjsiIESPk4osvlo4dOxqeSfDr3LlzZdasWcZdlOXLl0848POrwATKEmW5h5J7KFVv4B7K0haHQMk9lOYe4YVXjI6C1HQUeM0yvgIlrw1y1lwESgIlFIjH+8r8hhh6KOmhNFtLr77OwmuDeG2QuV958XLq9yogypu7p0DgVLEKQ3rUk76FMyR3xFDL5w3G6O+Nd0Yo9rF9Bcq8vDx56qmn5MYbb5RWrVoVl2bFihXy5ptvysMPPyyZmZn2pUyRGARKAiWBMnywezEJIFUeyuGhHNW7eCin9Dijh5IeSi8wy1egRAHx6UUse5911ln89KJNixEoCZQESgKlnWH321uM/LmHknsoVT/0yluM9LiVKb62MtnZGqfPfQdKFGjbtm3y5Zdfyu7du6VGjRrSuXNnyc7OdlrWpI9PoCRQEigJlHaGjkDJPZTmPsI9lKVHjN/bZ7jkHdlC+QqUuC7o0KFDxrI2DuQcPXpUDhw4IJUqVZJy5crZ2c2Ue06gJFASKAmUdoaPQEmgJFBGHiUEyiTcQ5mbmyt/+9vfpFq1avLXv/5V9u/fb1wf9NNPP0nNmjWNr+c0b97cznam1HMCJYGSQEmgtDN6BEoCJYGSQJkyh3IKCwvl+eefl8aNG8vVV18tZcuWlVdffdW41HzIkCHGvso5c+bIgw8+SE+laVwQKAmUBEoCJYFSxKt9ezzlzVPe5vHkxQE/LnkHvOS9Z88eefrpp+X++++XOnXqGHsn//73v8s999xjXGa+a9cuefbZZ417KPkJxpLGIVASKAmUBEoCJYEytA/4DTE85c1T3nZ2R+e5L3socf8kTnbDA4nl7SVLlsikSZOMJXDsnwRQ4ms5eF69enWdcnoeZ+bMmfLZZ5+VSrd///5y+umnG/s+33vvPVm+fLmkpaUZVx5de+21UrFiRc/LYU6QQEmgJFASKO2MDJe8ueTNJW8ueafMkjeWtuGhxFVBnTp1Mv4OUOvbt6/RC2bPni0LFiyQ++67z1gOPxFhxowZgi/5XHXVVWHZT506VTZs2CADBgwwno0fP95Yvu/evbuvRSVQEigJlARKOyNDoCRQEigJlCkDlGhq9Q3vHTt2SPv27WX48OEGPGJvJTyWjz322Ak9lAOPad26daVLly6leubhw4dlzJgx0qFDB2nXrp3xDOXFvs+BAwdKhQoV7Ox9zM8JlARKAiWB0s6AECgJlARKAmVKASWaG9cEYfkYy9xYOsZhndWrVxsgdyL3TsKDOm7cOAHs4vQ5vieO741fdNFFcvDgQRk9erT07t3b8EoiLFu2zDhENGjQIMnIyLCz9zE/J1ASKAmUBEo7A0KgJFASKAmUKQeUdobxRD0H2H777bdStWpVycnJkXXr1skbb7xh7JOsX7++AZR9+vSRRo0aaQEl0oMX022ofndXyySOXHCl5PW9Vyv5r1YWyaQ5ZSzjDr9GpPUHj0j6snlhz4uq1ZS9j79pm8eGXJEnP7CO1q9TkXRdN1Eypk2wjID0kY9OGDZJZM/B8JhtG5eRu3PWSJVn77JMBjpBL50AnaCXVXh5iEi1P98oZfbuCnt89PT2cmDI322z8LstUABoBK2swlVniVx7+FPJfOtfls/3PzhKChudYlsPRECbo+1DQ+PaIn/qssvQyiocvqK/HO7e3zYPv9sCBfh+Q5G8MN16bNzZrUjaz/u3lP/6U8uy7vnPDNs6qAh3vGId9cKcMjKg+jdS+ZVHLCOgT6Fv2QW/2wL5f7xQ5JOF1iUZ0U+k4Qt3SdmNP4ZFQH9Cv9IJQdgSv9sC9USfQt8KDdUriUAr2vUSZWjX7efYoOw6PjLTtGlTnaGqHceXQznaucdRxPfff98ozWWXXebYQwmgxCXuOuHNmbny9pc7pfDYcQN02dlZcs81dY2/b7zI+utBlXv0lxoPPKuTvHz49S4Z8eZmy7hjHzpFar54hxz6JnxyLFuzjtSf/L1tHqs2HpKBz4RPJPjhsBvrS+c1Y2XvuOcs00H6yEcn9PjTCtm592hY1I6nVZUnOu+TbUOs4Rs6QS+dAJ2gl1WY9//ayObebaVw1/awxxU7dJXaT71um4XfbYECQCNoZRUGd68jfQtnyO7nHrR8nv3KDCl/ahvbeiAC2hxtHxpaNqoorw2uamhlFard+oBUG/iAbR5+twUKMPeHffLgS+sty/Ls75pIq88ekwMfW78MNZq9zbYOKkL7/1tqGffqC2rKPY2XS+7Dt1g+R59C37ILfrcF8n9t6nYZPTW87+PZx0+0kqMPdpcjq8Prif6EfqUTgrAlfrcF6ok+hb4VGmpVSze0ol0vUYZ23X6ODdKue/2BmZQESpwyh4cSy9zq5LYCShzSGTt2rJx//vnFeyi/++47Wbhwoes9lB99s0seHR8+ofW7rI7c36eBcMm7xPDwm6/x9c1Xv5dZ/f66BXrWV0v3yNBRay1ZZ+RdzSRn2qOyb8p4y+fNvrF+8bCK7Pfdh363BerEb3nzW96qb3t1JyjSo12PL7uu8+LnJI6vQAmvHfYkqj2UqmChn2R0UmAv4qJMr732mpx99tnGgaEtW7YY1xr16NHDuCLI6pT3KaecIpdeeqmr7H83co0sWL0/LI0qmWXly3+2I1CalKHhiS/D4zfEEChFsp/Rgxi/24JAqd8W0AovKXhZCQ21q5eTaSPa0K7TrhsKpNfSu2QecXP3FBjwbRWG9KhnrDyl3B5K3EeJC8xx36T5EE48XGy+fft2eeedd2TTpk3GyW11KAcn0XGQCB7LFSuOLyW2adNGrrnmGtcnvCN5LpAHbvCnh5Ieyng1PH5DDIFSH2L8bgsCpX5bECj1D0jRQ0mgjMkjt3fvXuNb3fD8AR5xubn5vkl8Oeecc84xvpSDE9apEgiUy423NJ1ADyU9lKqfePG5NKTFJe9hkjX4IZ3hxyVvTW8xgZJAaR5QE4bnSNao2+Xg3NIfTYlXR4GWMXAQyZclbyxp4zoeeChHjRold911l1SrVq24WGXKlJHKlStLenq6g6ImflQCJYFS9eJEMzx+e8XoodT3ivndFvRQ6rcFgZJASaAsUcAXoFTJ5+XlyfTp06Vbt26SmZmZ+ETosgaR9tpwyTtcWHoo6aGkh9La4BAo9SHG7wNSBEr9tuCSN5e8XSKUGJ83xDexly5dKgcOHChOD3dA4t7HVAJNAiU9lPRQWpsUeij1vWIESn2IIVDqQczKDXmCfmUVeMq7tCqT5+QK7JVVSLSVJ9eAF5KArx5K3M/4z3/+UxYtWiTnnnuumO88IlCWbgkeyimtBz2U9FDSQ0kP5e7RIyxFaPyR3sspgZJAae5AXuzHJlBGxlBfgRJ7KJ944gl54IEHJDtb7zCG18QcT+nRQ6k3CXBpRG8SgE5BXS/ht1eMHkp6KM222iuvGIFSz5bQQylSqePlxtVddoFAeYKAEnson3/+eRk8eLDUqaP3hRS7xkzk57yvjEDJJW8ueW97qJ+lCLyHskQWAmWwy6wESgKlF2zlq4cSp71nzZpl7KHs27dvqVPdaWlpUqVKFcGfqRIIlARKAiWBkkB5vA8EATH0UNJDySXv4AjLV6BU91HiEvHQAI/l8OHDS10nFFy1T0xOBEoCJYGSQEmgJFBCgaq9BkjtYSO1JiO/l1mDgHtuZdKD+yC3Mml1PgeRfAVKB+VIiagESgIlgZJASaAkUBIoS9uBC9tUl6cuOSCbBnWxNBAAbwC4TvB7P7bfcE+gjNLKRUVFsnXrVpk9e7YcPXrUuCoIHst69eq5/pShTueKpzgESgIlgZJASaAkUBIoCZTR2CSow5Ze85HvHspPPvlExo0bJ23btjXA8vHHHzf2VeIE+KBBgwRfzUmVQKAkUBIoCZQESgIlgZJASaB0SH74/OJjjz0mt99+u9SqVUueffZZefDBB43LznE/5R//+EepXr26w1QTNzqBkkBJoCRQEigJlARKAiWB0iHL7dmzx4DIoUOHGqe5CZRr5aule8JUrF29nEwb0UbWdqhpqTA3b5fIwr02pbtIUEsjvIdyl7b18/tksd9tgYq+8slWeeXjLZZ1hq3KH9pN8ld9H/a8Qsu20mDMTC2tgjgI4ndboKJ0FNBRkKiOAq2B6iCSr0ve+FLOiy++aHgk+/TpIy+99JLcc8898u6770p+fr7cf//9UrZsWQfFTeyoNDw0PIlqePyGGL830kN3vMxhDFqFkXc1k5xpj8q+KeMtnzf7hkCphCFQlu4itOu064lq170mKl+BEoXF97tfeOEF+fzzzwX3UiK0b9/e+HpOKi13801W//u70IqfXuSnF5Wx8+JzaQRKkRqDh0nW4Ie05hB6KCcZX07RCQRKAiWB8rgCvgOlEvrw4cNy6NAh42R3ZmamzjhNujg0PDQ8iWp46KGkh5IeSuspiXaddj1R7brXkOU7UMIr+cMPPxh7KE877TTZuHGj5ObmyhlnnJFSX8mhh5IeSvPgnTA8R7JG3S4H534WNqbTa8XfBbgESgIlgZJAaaVA448IlATKgDyUU6ZMEfx35513ytlnny1r166VJ554Qnr16mX8l0qBb7I0PIlqeAiUBEoCJYGSQCnCi80jU5uvHkpcG/Tkk0/K73//e2nUqFFxKeClxGEdfHoR3/NOlUCgJFASKK1HOw/liGQ/o7dvz2+4RwtxD6VeW3DliStPibzy5DV7+QqUuLx8xIgRxt2TNWuWXImza9cu4wqhYcOGSVZWltd1itv0CJQESgIlgZL3UB7vA7w2iN/yVtaA18GVtotBXQfnNSz5CpS4Nuj555+XunXrGp9cxIEcXBf0/vvvG1/Nue+++3htkIjwHsrwbs1T3jzlrXoFT3mXHh/0UOp7xXgPpd5+7CDgHr2Ydj2+7HpCASUKC2/k008/LYsWLSou+5lnnml8JcfstfS6YvGYHj2U9FDSQ0kPJT2U9FBCAX6wosQW0ENJD6Uts+GE98GDB6VixYrG5ebwTvLaIH4px7bj8E1WcHJSJwS1NOK3V4x7KLmH0tzfh9/cSDqvGSu7R4+wHAa6J4vpoaSH0tyBvFjt4KGcyDOTr0ve+PTi3/72N7n77rulWbNmOvNjUsehh5IeSnoo6aGkh5IeSnooS9sBeijpobSFv6KiInnrrbekXLly0rt375S7dzJUIAIlgZJASaAkUBIoCZQEymgAFdTKky3EOYzgq4cSp7yHDh1qXGYeGnCN0MiRI3nKm4dyLLssN29zyVt1DC+WqZAWv+XNTy+qPtW7U225t8kKcQv3SI+OAjoKEtVR4JAXbaP7CpS2uadYBBoeGp5ENTzcQ8mLzVXfnTaijeQP7Sb5q74Ps+AVWraVBmNmaln2IE4Wcw8l91CaO6MXL6fcQxl5eAcClAUFBbJmzRrjUA4+v4g/K1WqlHJL4ARKAiWBkkvebr1ifsM9WogXm/NiczVSvToghfS48hRfK09ab34OIvkOlAsXLjS+lpOenm58FQcXnU+ePFlOOukkfnrxt4biPZThPZaGJ74Mj98Qw1PePOVttgJeQQw9lPRQ0kPpgAhdRvUVKPPy8uTxxx+Xnj17yqmnnmp8HQdfzcEnGfnpxZKWI1ASKM0KpNfSmwTwm6A2bxMoueTNJW/r2ZYrT1x5StSVJ5f8GPZzX4ESh3IURCJn9XfcT8lPLxIoo3VmeijpoVT9w4t9T0iLh3J4KEf1KR7KKW19g9jPyiXv+HMUJBRQYu/kc889Z3gnL7roIvnHP/4hDzzwgMyePVt++OEH42s5uFIoVQLfZPkmm6hvsvRQ0kNJDyU9lFYK6F4yT6AkULpmvc2bN8tjjz1mfLsbgJmZmSmVK1eWRx55RJo2beo6/URKgEBJoCRQWo9Y7qHkHkpzz+AeytLjxO+TxfRQilTqeLlkPzPJFin8bosgtzLZVtZhBF+XvFVZjh49Khs2bJAdO3ZI1apVpUWLFinlmVQ6ECgJlARKAiVPeR/vA0FADA/l6HnFgmgLeij12oJAaTFH4Cs5P//8syxZskRatmwpOTk5KXdNUKgsBEoCJYGSQEmgJFBCgaq9BkjtYSO1fEB+e8UIlPRQanVEm0i+eSinT58u//nPf6RmzZqCb3oPGjQo5a4JIlCWVoB7bUr0mDA8R7JG3S4H534WNkR5yru0JDyUU1oPv/ezIjfeQ8l7KFWv82r7AT2U9FDGBK2HDx827pu89tprjYvMcQDnnXfekYcfflgqVqwYU5rJ8CN6KOmhpIeSHkp6KOmhpIeytB24sE11eeqSA7JpUBdLAwFPLjy6OsHv/dh+e4u55B3SyubrgrKysiT0/3U6RTLGIVASKAmUBEoCJYGSQEmgjMY4Qd0v7DVn+bLkTaC0biYCJYGSQEmgJFASKAmUBEoCpSbOEigJlFYKcA9liSrcQ1m6h/i9TIXceLE5LzZXvY4Xm5cefzyUw0M5mngXNZpvHsqhQ4fKxo0bI2beqFEjGTlypGBJPFUCPZT0UNJDSQ8lPZT0UNJDSQ8lPZSa5IdPK+J73fgzUkhLS5MqVaqk1FVCBEoCJYGSQEmgJFASKAmUBEpNoGQ0LnlzyVskmU4D+n1VDZe8+aUcs83w6qoaXmyud1UNl7y55O0Ft/my5O1FwZIxDXoo6aGkh5IeSnoo6aGkh5IeSnook5HyAqwTgZJASaAkUBIoCZQESgIlgTJA+ErGrAiUBEoCJYGSQEmgJFASKAmUyUh5AdaJQEmgJFASKAmUBEoCJYGSQBkgfCVjVgRKAiWBkkBJoCRQEigJlATKZKS8AOtEoCRQEigJlARKAiWBkkBJoAwQvpIxKwIlgZJASaAkUBIoCZQESgJlMlJegHUiUBIoCZQESgIlgZJASaAkUAYIX8mYFYGSQEmgJFASKAmUBEoCJYEyGSkvwDoRKAmUBEoCJYGSQEmgJFASKAOEr2TMikBJoCRQEigJlARKAiWBkkCZjJQXYJ0IlARKAiWBkkBJoCRQEigJlAHCVzJmRaAkUBIoCZQESgIlgZJASaBMRsoLsE4ESgIlgZJASaAkUBIoCZQEygDhKxmzIlASKAmUBEoCJYGSQEmgJFAmCeUVFRXJ4sWL5ZNPPpEDBw5ItWrV5Oqrr5bWrVsbNdy3b5+88MILsnv37uIaN2nSRAYNGiQZGRkxq0CgJFASKAmUBEoCJYGSQEmgjBml4uuHq1atkilTpki/fv2kXr16smjRIvn8888NYKxTp47s2bNHXn/9dbnpppukVq1anhWeQEmgJFASKAmUBEoCJYGSQOkZWp3YhObOnSu5ublyzTXXGAXZu3evjB49Wvr06SONGjWSjRs3yuTJkw3ArFq1qmeFJVASKAmUBEoCJYGSQEmgJFB6hlbxldBPP/0k06ZNk1tvvVWqVKki8GC+/fbbgqXxQ4cOSYMGDeT66683vJduAoGSQEmgJFASKAmUBEoCJYHSDU3F6W+xT3Ls2LFyySWXSLt27YxS7ty501gGb9++vZQvX97wVu7fv18GDhwo5cqVC6tJYWGhrFmzxraG//zoiCz6+WhYvKzKZeTft1WU8oM7WqZx7KJecvSWB23TR4SZywpk7H8LLOM+emOGtHhnuJRZMjf8efVacuQfH9rmsW77Mfnrm4ct4w28pJxc9vMEKfvRGMvnRvrV9bYQ3PPaIfn1QFFYOmeenC5D26yTco8NtswDOkEvnQCdoJdVmHBfppT/w9Uie3aGPS5q11EK7n7aNgu/2wIFgEbQyipcc3456ZM/VdJff9byecFfRktRk1Nt64EIaHO0fWhoWidNHr3iwHGtLEJhz0FS2GuQbR5+twUKgLGHMWgV7u9ZXs6d+09Jmz3Fuu+OthgzEWrV//k8yyddTi8ng2r+T8r954/W7XH304K+ZRf8bgvkP3l+gXww33pswFad9M/bpMz61eFjo8mpgn6lE4KwJX63BepJu067rvq7F3NsUHYd50GaNm2qM1S145QpghsuRYPaK3naaadJ586dpUyZMpZKbNu2TSZOnCg333yzZGdnh8UBUAI47cJfxm2TeSsPhkWrWbWsvP2nJrKrezPLJDKuuFEq3f24XfLG80/+t1eenxwOQXj2wt0NpO7ou+XI//4bllZajZMka+I82zzWbMqXO/+zyTLefb1rySU/jZe8Sf+yfI70kY9OuOGJ9bJrX2FY1PY5leSRC3bK3nutoRE6QS+dAJ2gl1X4YkQz+fXm9nJs946wx+XPu0SqPPKKbRZ+twUKAI2glVW45bIacn3BZ3LwP3+2fF7tX1Mk/ZTTbOuBCGhztH1oaNGggvy/fuUNraxCZr97pWK/e2zz8LstUACMPYxBq/DYrdnS5oun5PC0Ny2f15y61rYOKsKlw6zjXnVeNbmz/vey/+9DLNNCn0Lfsgt+twXyf/2LX+X1z0sOJZrLBFuV/pfecvTHH8KKiv6EfqUTgrAlfrcF6km7Truu+rsXc2yQdr169eo6Q1U7TsoCZV5ennHwpnnz5oZ30gyT8+bNM/ZOqlPfdkCpqzaXvLnkrfrKhOE5kjXqdjk497PwSblWtjT+aLlWt8rdUyBXDFtqGXdIj3rSt3CG5I4Yavm8wZiZUqFlW618+j+5UlZuCPe85TTOlLFDsmRDz+M3JISGGoOHSdbgh2zzeHLiRpk8J9cy3oKXzzLSP7ozHAYrdbxcsp+ZZJs+Iny1dI9gDFqFkXc1k5xpj8q+KeMtnzf7ZpdWHoh09h0LLeP27lRb7m2yQrjkfVwe9Cf0K6sw/OZG0nnNWNk9eoTlc4yP9FrhL/ehkf1uC+RHu67XFtAKtgo2KzRc2Ka6PHXJAdk0qItle9ceNlKq9hqgNQb9tiWwU8jDKiSaXdcS1EGklARK7IscP368JUxCOwDlggULDI9k5cqVZfr06bJly5aIS966etPw0PCovpJohodASaBUfXfaiDaSP7Sb5K/6Psz04QUFLyo6gUA5QABKOsFviAmiLQiU8eco0Ol7TuKkJFAuW7ZMJkyYEKZT27ZtjauEsIQ9e/ZsmTVrluTn5/NQjkkpGh4RXa+Y35MAmoUeSnoo1fD0yluM9F75ZKu88vEWy7mEQFlaFjoK6ChIVEeBE1jUiZuSQKkjjB9xaHhoeBLV8NBDSQ8lPZTWswLtOu16otp1rzmHQOm1olHSo+Gh4UlUw0OgJFASKAmUVgro7mflkjeXvAPEreTPikBJoCRQWo9zvzfSI1ceytE7IMUlbzEOemFri06gXaddT1S7rtO/ncShh9KJWi7j0vDQ8CSq4aGHkh5KeijpoaSHUozbKHjK23osEChdQqKTnxMoCZQESnooeW3Q8T4QxAE/Xhukt8waRFtwyVuvLaBTUIctnfCLTlwCpY5KHsUhUBIoCZQESgIlgRIK4F5FXht0vC/wHsrSdpFA6RF0JXMyBEoCJYGSQEmgJFASKEvbAQIlgTKZ2c+XuhEoCZQESgIlgZJASaAkUEaDDHoofUGw5EqUQEmgJFASKAmUBEoCJYGSQJlcfBd4bQiUBEoCJYGSQEmgJFASKAmUgSNYcmVIoCRQEigJlARKAiWBkkBJoEwuvgu8NgRKAiWBkkBJoCRQEigJlATKwBEsuTIkUBIoCZQESgIlgZJASaAkUCYX3wVeGwIlgZJASaAkUBIoCZQESgJl4AiWXBkSKAmUBEoCJYGSQEmgJFASKJOL7wKvDYGSQEmgJFASKAmUBEoCJYEycARLrgwJlARKAiWBkkBJoCRQEigJlMnFd4HXhkBJoCRQEigJlARKAiWBkkAZOIIlV4YESgIlgZJASaAkUBIoCZQEyuTiu8BrQ6AkUBIoCZQESgIlgZJASaAMHMGSK0MCJYGSQEmgJFASKAmUBEoCZXLxXeC1IVASKAmUBEoCJYGSQEmgJFAGjmDJlSGBkkBJoCRQEigJlARKAiWBMrn4LvDaECgJlARKAiWBkkBJoCRQEigDR7DkypBASaAkUBIoCZQESgIlgZJAmVx8F3htCJQESgIlgZJASaAkUBIoCZSBI1hyZUigJFASKAmUBEoCJYGSQEmgTC6+C7w2BEoCJYGSQEmgJFASKAmUBMrAESy5MiRQEigJlARKAiWBkkBJoCRQJhffBV4bAiWBkkBJoCRQEigJlARKAmXgCJZcGRIoCZQESgIlgZJASaAkUBIok4vvAq8NgZJASaAkUBIoCZQESgIlgTJwBEuuDAmUBEoCJYGSQEmgJFASKAmUycV3gdeGQEmgJFASKAmUBEoCJYGSQBk4giVXhgRKAiWBkkBJoCRQEigJlATK5OK7wGtDoCRQEigJlARKAiWBkkBJoAwcwZIrQwIlgZJASaAkUBIoCZQESgJlcvFd4LUhUBIoCZQESgIlgZJASaAkUAaOYMmVIYGSQEmgJFASKAmUBEoCJYEyufgu8NoQKAmUBEoCJYGSQEmgJFASKANHsOTKkEBJoCRQEigJlARKAiWBkkCZXHwXeG0IlARKAiWBkkBJoCRQEigJlIEjWHJlSKAkUBIoCZQESgIlgZJASaBMLr4LvDYESgIlgZJASaAkUBIoCZQEysARLLkyJFASKAmUBEoCJYGSQEmgJFAmF98FXhsCJYGSQEmgJFASKAmUBEoCZeAIllwZEigJlARKAiWBkkBJoCRQEiiTi+8Crw2BkkBJoCRQEigJlEEBJfJp9s0u27lu5YY86f/kSst4w29uJJ3XjJXdo0dYPm/8UWLZ9bUdalrWo1LHyyX7mUm2Wk2ekytPTtxoGW/C8BzJGnW7HJz7meVznbbAD3P3FMgVw5ZapjGkRz3pWzhDckcMtXzeYMxMqdCyrW09/IhQpqioqMiPhJlmuAIEysQyPBt6tpajO7eFNaR5MJZ+AAAZzElEQVTfhie9VrbASOuEoAwPJhtMOqEhp3GmjB2SJdDKKtQYPEyyBj9kWxUYaBhqq7Dg5bOM9N20BdL9aukewRi0CiPvaiY50x6VfVPGu5oI8OOz71homUbvTrXl3iYrhEB5XJ4gIMbvtkA94tmuo3w6EBNEW6AsgCTYrNBwYZvq8tQlB2TToC6WY6f2sJFStdcAWzuCCHa2hECpJWNMkQiUMckW24/i2fDoQgwNj4jfQKk7CSBeqgCl20mAQCmiC/fQ6pVPtsorH2+xNHTTRrSR/KHdJH/V92HP4RmBh0QnBGFLCJTxBZSR2oNAWXrEBGXXdcapkzgESidquYxLoEwsD6VbiEmmpZET7aF02xYESgKl2Xx75S2mh1KM1RQ4JHQCgdJ++0GQjgKdNnMSh0DpRC2XcQmU+oaHSyPxZXgIlHrtARPht1fM77agh1KMvXRYidAJkew6fovtGpFehrCEi6VcneD3y2kQ3uJoY4MeSnoodcYB45gUiGegRDG516aksaJNBFzyLtEpqD2U9FCWaB4PQLmve2SPlI4dQW2CgBi/4T6ah5JAGT7900Op92LKJW+io60CBEp9DyUNT3wZnkjtgU4//4n6vh/KIVASKM0GVneZlUAZX44C2vX4suu20OIwApe8HQrmJjqBkkCp+k+iXS9BoNSbCFJlyZseypKZgEvetOuJatfd8IzVbwmUXisaJT0aHhqeRDU8BMr4AUq/2wJ91O6UN4EyvoCy/I0NI848OlsQgth+EO1lKx72UOpu+7Lbz+q2LVAOLnkHCGaJmhWBMjmAMhUNj98QE+vdcbptgXjJcg+l321BoEy8QzluIeZEAyX63Nf3p5/Qeyh1bQmBMjKB0UMZIJ0SKAmUZg+l20kgyDdZvyGGQKkPMX63BYFSvy2ied3wLKhT3m5tCYHyuGXW8eYSKAmUAWJj5KziAShpeErax2+ISSbD4zfE+N0W9FB6ew8ll7xL7Ei0sUGgLD0fRtOKHsoSrbjkHRfI5k0hDh06JO+9954sX75c0tLSpFWrVnLttddKxYoVXWVAw+PeQ8mlkdJdMCjDkwpAWf93zSKObx3Phfqx3yeL/W4LeiiD8VDqesQQz++XU3oo6aF0BTe//ZhL3hYqTp06VTZs2CADBhz/duj48eOlcePG0r17d1eaEygJlKoD4ZS3W28x0koWoIx1bDiZlO32UBIoS8xbsh/KQU1n9891/V11pBNE3yVQ6n/L2+/28LstgrTrroDG4scEyhBRDh8+LGPGjJEOHTpIu3btjKdLliyR+fPny8CBA6VChQoxt4HfHZ1vsmJ8eQJfoNAJfrdHMhkev71ifrcF+sOJBkqvIMbvtkgFD6VXbUGg9ObTi9DRqyVvv21JMtl1nXnSSRwCZYha+/btk9GjR0vv3r0NryTCsmXLZM6cOTJo0CDJyMhwom+puH53dAIlgdLc4Yb0qCd9C2dI7oihln22wZiZUqFlW63+7DfEBDE2CJTDJGvwQ1rtTQ+l/qcXg+i7fkNMMi15+90efrcFPZRaJioxIu3du9cAyj59+kijRo20gDIvL0+ef/552wquO9AgYpymlTdJs41LIz5f26iNbfqIsPFAPSmUNMu4WeX3yFnbvnGVx54jleXXI9Ut0ygrx6Tz7s8ipr/ppGaSn1FJqx7RtGpXuEhq7d1mmU5hWrqsb9DKdR5etIffbYFKHj5aXrYePsm6vkVlpPPe6VL22FHL5zurZcveahF+G/KLaO3RMn21NNixNkIZimRtY3toDWJsbD9UU/IKrfdBZ5Y9JB1yv3Q1NtSPo9Wl/aG5UunQPst8DlasKttqN7Htu363BQoQLY+6GTuk9ZYFrrUKwpb43RZ2WnlhR2jXRWjXTcPNQ7s+fPhwW3vjJAI9lCFqxeKhBFBOnDjRie6MSwWoABWgAlSAClCBE6bAkCFDPM2bQBkiZ35+vowdO1bOP//84j2U3333nSxcuND1HkpPW46JUQEqQAWoABWgAlQgThQgUFo0hNUp71NOOUUuvfTSOGk2FoMKUAEqQAWoABWgAvGjAIHSoi1wD+X7778vK1asMJ62adNGrrnmGlcnvOOnyVkSKkAFqAAVoAJUgAp4qwCB0ls9mRoVoAJUgApQASpABVJOAQJlyjU5K0wFqAAVoAJUgApQAW8VIFB6qydTowJUgApQASpABahAyilAoEy5JmeFqQAVoAJUgApQASrgrQIESm/1dJwa7r384IMPZOXKlZKWliatWrWSa6+9VipWtL6AWSeDwsJC2bFjh+C6ox9//FGuu+664kva8Xv824cffii5ubmSmZkpl1xyiXTs2FHKlCmjk7wRx0kelStXlquuukrOOOMMR3lEKkxRUZF88cUXRv3uuusuqVatmna5QyNGq8ekSZPk+++/D0u7a9eujk78R2tj1AXPcQDs22+/ldNPP126dOkSc33UDw8ePChr1qwx0qxevbrccMMNrtMMTWD58uXy+uuvC+qgglNtQtPUHQ+LFi2Sjz/+2LjKS32AIJYKouyLFy+WTz75RA4cOCC1a9eWq6++WnCrg5cB+WDcIR/UEV/dclPu0LKZ64G2R9p9+/aVmjVrelYNjJVp06bJvHnzjPGfk5NjHFasWrVqzHmE6o+xDP1bt25tpIkDku+9956gr8VqH+3y0O1z0SppN469qoeOrUBe+Hwwxn2/fv0ctY2dXfd6zG/cuFFee+01wSePzQFld2Pb7erhhX20y8PvMe+oYQOKTKAMSGirbAoKCmT8+PGSnZ0t3bp1MwYVLkivW7euYVRjDTNnzjQ+F9myZUtjsrzpppuKJ6+tW7caENCjRw/j+bp16+TNN980gMPJJBotj+3btxt5XHnllUYeP//8szEp3HLLLVKvXr1Yq1X8u/Xr18u4ceOMU/d33nmnK6CMVo/Qgu7fv9/IF3DctGlTrXrYtTEM6rvvvmto/8svv8ipp57qCFatCoGvPeEuVWiNySU9Pd3xxKJTOXzjHv/1799fypYtq/OTqHHstFI/3rVrlzEJ4YMCgwcPdgVmgLzJkycb+kCvBQsWGJ9Zvf32212BUmhFodP06dOlZ8+e0qJFC0/0MuehxjEgsmHDhvL5558Lxonbz8Wa88BdvBgvt956qwEruAnjyJEjhnaxtv+qVatkypQpxfrjRQFlR7nr1KkjVle44ZO43bt31+5v0fKoUaOGJzbYbhx7UQ+7PCCIetlGO5122mmOx72dPfR6zFs14ty5c415CfNWrP0qWj28so86Wvk55rUHQIARCZQBim0FKG+99ZZhHOvXr288hucNQOb0zTISWIR+RhLGFV4rACSADBCLt9lOnToZ3jGnwepTlZs2bZLVq1fLhRdeKOXKlXOdh7lMACQF3fDAASjceChV2lb1CNUCusGTfPPNN2sbOkCobhvDI4pJ1Mv7Tr3sT6F6IO2dO3canjAvgo5W8AoAZADJACbzJ1JjKQM8LvD6tG/f3vi5Tj9wmg/6LF4c0a7Nmzd3+nOt+JjcNm/ebPRNrDTs2bPHGNfXX3+9NGgQ+ZOvWon/Fim0L+GlFfDtBloBD1gpgaczVP+TTjrJqEOHDh2KPzIBoJk/f76jj0xEyyMrK0t7fOpqFTqOlY11Ww9z/pFsxYYNGwzPPeyIgn3dcpvjRRoHXo/50LLBcwhnxGWXXebJWLEbz17YR6s8ghjzsbSr378hUPqtsIP0MVkClpo1a2YsQbsNdoMJ6cOYwzgBMOEZdRrs8jh27JixnPvll18anix4NmINePv+73//a0yWZ599tuFZCgoo1TJS586djW0JsYZobZxoQAmwA2DDU4iANoFXGi8qXgQrrQAU8CLC04ex4hYozeVEfljORZ3QVzMyMryohmCSh4ceWz/geSlfvrwxYTrdZhKtMJgYsfqggNLti6JVXgDIGTNmGCsNykOJugAGnWyXiVaPn376yVhWhxcU4x0vxL179xZ4JRG8gFhzHlWqVClVHC9scOg4juVzvnYdz8pWqJdtfOUNTgk3jolIdt3vMQ8vOLzUaH84I9wGu/nJL6AMYsy71caP3xMo/VA1hjQVLMHYDRgwwNUeSpW93WBSb1HwmmAfZSyTQrQ8MFgxAWHSgacEF8S7CVgSxvIYJk0YaUzSQQGlF4bOro0TDSgxuQMmAZLwVGI7ADx98Ey7DVZa4UUCENmrVy9jOTrU++4mT7VfFoCByQzLxl4F6IRtJdhmct555xmeVXitb7zxRu2tE3ZlMS95A77gxfv000+NPGJZebDKDy+H2O/9v//9z3h88sknG2MRoOxF2L17t7FVA7aoXbt2lt5it0AZmoe53HbjU7eOoePYyka6rYeVrYCXGvUD4OMF3g+g9HPMe/XSbm4nuznQL6AMYszr9scg4xEog1Q7Ql4wZFg6wn5HeEawr8eLEG0wYfC+8847BrjiEFCse1XsBizqhj2Ub7/9tqsJVO0vBbxgssF+oqCAUnl7AANnnXVWTE2j08aJBpShQmBpEd49t94FK63gOQLMwDMG4FBeHy89lAAmeEcwydx2221Sq1atmNo69Eeh8ID6AYyxzcWLA1jID2lCf+w/PHr0qLF/Dgfz4N3z6vAPgAXbTLAdB4f5sFqAlzx4LN16k/CygKVOlBurAHi59dqzZ5WHaiud8anbGU6Eh1K9bGPfIeYPt6BkZ9eVFl6NeaSH1Yevv/7a2ELh5lBqvACleTuIH2Netz8GGY9AGaTaFnmpE4h4o8SJVa9gEllFMgo4/IClCxhtTMixwmSkPEL3UGKixgSKQw+x7g+0Ol2o5ASEu/XCRDOgask+VkOn28aJBJR4IZk1a5ace+65xSeJvZhcImmFPvXqq68ah4xCg5uT5aF7KJE+DvxcfPHFrvuUKufatWuNfW3oP/CsBjG5wGOp8vTCg5ifn294D9HeZ555plG1LVu2yBtvvGG8BGPPXqwBXm7AZOhKicoTS7h4ifz/7dxpqE1rHMfxv6HMc5FIx5hXpiK8EJlK5pQpLxDHPGSKMk8ZMyaUhBIZMs+JIiK8MBXemDOLRBluv6eW9tl3n332tM5d667vqlv33rP3s571efbw2//neZYO3dlBswX6rExnaUVh5/DCuH7M5+ozOP59nMvr8Izjz6GKt34MxR+Z7pYubF2gH+959VnfSZrh0Gsr0x/tiV5/RQXjbIN3Yd+B/8V7PtP3Xy6fR6DMpWYGbelXmX7p5zpMFvZCV6VHlT0d2YbJws7hTb9p6kW7vLVZQB+Aqpaks5M8GWdxVSi9DzrdIiXTda2pjnGYAqVcdu/ebdo4oTsU6JY7+m998Wcz5Z2qVVFfFKm+FRVOVNVTKNIPHlVYNVWsqls2ISn2/F6F2wtMWl+V6ylv73z68aYZAVVztfwg09dsIj/vVmOyUkVSn1t37961/Px8q1ChQqrkBR5X1LKbRLuj9RmSzg/Tos6R6msu1QtM9D7OxXXEnr+oz4psg1Ki95df73ldl360a0e0Zgbi17Wm6h6kQFmc7/lsfHL9XAJlrkXTaM970WlNVeyhzQB6Y2U7VZXoQ6Gw+37l5eVltFsz0TlUgVHlR+sd9fdc34dSVsUVKLUrXl8GGo9M7reXzhgX9SWRxkvr70Oz/WJJds74+/dluyknHatcBUoFMFVWNZ2rKpZf96HUrY4UIvW6VfjK5X1ZvTFS29oVrfebAlfz5s0zWhdd2JgrmKnqqQCmH6baPa610dkEby0H0A+R+EN919S6zqnZFAUOHVqHrR+q6VQnk51Dy31klsvP4MI2zGR7Hf91oNT5c/2eV5ve7cJ0O61sfowGKVCqL8Xxns/kO8HP5xAo/dSlbQQQQAABBBBAIAICBMoIDDKXiAACCCCAAAII+ClAoPRTl7YRQAABBBBAAIEICBAoIzDIXCICCCCAAAIIIOCnAIHST13aRgABBBBAAAEEIiBAoIzAIHOJCCCAAAIIIICAnwIESj91aRsBBBBAAAEEEIiAAIEyAoPMJSKAAAIIIIAAAn4KECj91KVtBBBAAAEEEEAgAgIEyggMMpeIAAIIIIAAAgj4KUCg9FOXthFAAAEEEEAAgQgIECgjMMhcIgIIIIAAAggg4KcAgdJPXdpGAAEEEEAAAQQiIECgjMAgc4kIIIAAAggggICfAgRKP3VpGwEEEEAAAQQQiIAAgTICg8wlIoAAAggggAACfgoQKP3UpW0EEEAAAQQQQCACAgTKCAwyl4gAAggggAACCPgpQKD0U5e2EUAAAQQQQACBCAgQKCMwyFwiAggggAACCCDgpwCB0k9d2kYAAQQQQAABBCIgQKCMwCBziQgggAACCCCAgJ8CBEo/dWkbAQQQQAABBBCIgACBMgKDzCUigIB/Ajdu3LDDhw/bvHnzrGzZsv6dqBhbfvLkia1fv94WLlxo1apVK8YzcyoEEAirAIEyrCNHvxFAIGWBly9f2oYNG+z27dtWqlQp69Spk40YMcJq1Khh379/t0WLFlm/fv2sdevWKbfpPTBXgTJZOwp4s2bNsmHDhlmfPn3+9tGv4OdXu2nj8gQEEAiNAIEyNENFRxFAIBOBz58/u+phjx49rHPnzvb79287ePCg3bp1y1XgSpYsGYpAOWPGDCtdurStWLHC6tev7yj8Cn5+tZvJ+PEcBBAIhwCBMhzjRC8RQCBDAYWj1atX24IFC6xWrVqulY8fP7qKZZcuXWzNmjWm0KmjV69eNmbMmH8FzEOHDtnTp09typQp9uPHD9u+fbsdO3bMVThbtmzp2vOmvO/du2cbN260R48eWePGjV1lUQFQFch9+/ZZo0aN7OjRo1amTBnLz8+37t27u+lltaejSpUqtmrVKmvYsGGBSqSqqJp+rly5ss2ZM8dNr8cGv3LlyiXt97p161x7L168sDt37rj2R48ebefPn7cLFy64a5k+fbq1atXKtbty5Upr06aNHT9+3F3z4MGD3T8KtT9//rQTJ07Yzp077du3b+4a5OaF89q1a9vly5fd4/v375/hyPE0BBAIkwCBMkyjRV8RQCBtAU1pL1u2zL5+/eoClAKdQpF3xE95J5oCjw2U+verV6/a7NmzrWLFirZt2zZ79eqVC5Rv3761uXPn2qhRo6xdu3Z2+vRpu3jxoquEKmjOnz/fpk2b5qbcr1y5Ynv27LHly5db9erVXeAsbC2mAt7ixYtt0qRJtmPHDuvataub+k43UD5//tz1u1KlSrZlyxa7dOmSLVmyxJo2ber6qZCo87x+/doF4SFDhljfvn1dmJahlgm0bdvWzpw54/qqkK6Aq8DepEkT91gFX1WBJ06c6ELq/2VdadovPJ6AQMQECJQRG3AuF4EoCqjCdurUKdu/f799+vQp6RrKZIFy7NixLnB169bNOnTo4Chjg+DZs2ftwYMHrtKntZqqXCpETp482T58+FAgMMb+TdXCVAKlwqquRdVDtavg5m2eSaVCWa9evb8Vw2vXrrlKqVdZjQ2n6mv8phyFX9kpLBdmMHPmTNe33r17u+DJgQAC0REgUEZnrLlSBBAws3fv3rmpZwW/pUuXuqnn2E05yQJlounw2CB48uRJ27x5cwFnTQNr3eOvX79yEigbNGhge/futYcPH9rAgQNt69atrgKabqCMD7BFBUqvSusZXL9+vcB1alpfngqimW5w4gWKAALhFSBQhnfs6DkCCKQgoPWB2t2tKViFRx3v3793Fb6pU6danTp1Ug6UqVQoHz9+7NotUaJEgd7FB7hMK5SqZn758sWFSE0pa7q9OAJlfIWyZ8+e/6pCZrtjPoXh5CEIIBBQAQJlQAeGbiGAQG4Enj175tY1Dh061E1169B6QVUptS5QawBVodS6RP39z58/blONjnHjxrmpak3j1q1b123KSbaGUuFOaxK1VlO3IHrz5o2bah8wYICrKMaukUwUKBXa9HytcYw9vDWUug5vs879+/fdekitv1y7dq1VrVo1ab+1KSd2yruoCqXWUA4aNMiti9Tay9g1lEeOHHHrLzXFXbNmTbt586ar/Hbs2NH1nwplbl67tIJAmAQIlGEaLfqKAAIZCSgQbdq0yVUqdTRr1sxGjhzpNqPo0GYUTVXr1kITJkxwVT9N32paXDu1FcTKly//d5f3rl277MCBA+7/aYezNuPotj7agBK7y1u7ysePH2/t27d3oStZoFTVVGsT1VdtcsnLy/t7rYkCpYKvpr7PnTvnAqV2gCfrd7qBMn6X9/Dhw11QjN/lrc1OLVq0cFVZhdts7umZ0eDyJAQQCIQAgTIQw0AnEEAAAQQQQACB8AoQKMM7dvQcAQQQQAABBBAIhACBMhDDQCcQQAABBBBAAIHwChAowzt29BwBBBBAAAEEEAiEAIEyEMNAJxBAAAEEEEAAgfAKECjDO3b0HAEEEEAAAQQQCIQAgTIQw0AnEEAAAQQQQACB8AoQKMM7dvQcAQQQQAABBBAIhACBMhDDQCcQQAABBBBAAIHwChAowzt29BwBBBBAAAEEEAiEAIEyEMNAJxBAAAEEEEAAgfAKECjDO3b0HAEEEEAAAQQQCIQAgTIQw0AnEEAAAQQQQACB8AoQKMM7dvQcAQQQQAABBBAIhACBMhDDQCcQQAABBBBAAIHwChAowzt29BwBBBBAAAEEEAiEAIEyEMNAJxBAAAEEEEAAgfAKECjDO3b0HAEEEEAAAQQQCIQAgTIQw0AnEEAAAQQQQACB8AoQKMM7dvQcAQQQQAABBBAIhACBMhDDQCcQQAABBBBAAIHwChAowzt29BwBBBBAAAEEEAiEAIEyEMNAJxBAAAEEEEAAgfAK/AOYPSEbBOUyWA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png;base64,iVBORw0KGgoAAAANSUhEUgAAApQAAAGYCAYAAAD85XLaAAAgAElEQVR4XuydB5QVRfr2X4YBhiEOQYYMgsiAAmZBUEEFRQFFVBQRAcVd/ZtYlZUN7ppRl3V3P8wkAbMoBhB0EQSFVZIgUZEgeQCJA8MwzHeexprpubfv7erbgRueOscD0nUrPFX11q/fCl2mqKioSBioABWgAlSAClABKkAFqECMCpQhUMaoHH9GBagAFaACVIAKUAEqYChAoGRHoAJUgApQASpABagAFXClAIHSlXz8MRWgAlSAClABKkAFqACBkn2AClABKkAFqAAVoAJUwJUCBEpX8vHHVIAKUAEqQAWoABWgAgRK9gEqQAWoABWgAlSAClABVwoQKF3Jxx9TASpABagAFaACVIAKECjZB6gAFaACVIAKUAEqQAVcKUCgdCUff0wFqAAVoAJUgApQASpAoGQfoAJUgApQASpABagAFXClAIHSlXz8MRWgAlSAClABKkAFqACBkn2AClABKkAFqAAVoAJUwJUCBEpX8vHHVIAKUAEqQAWoABWgAgRK9gEqQAWoABWgAlSAClABVwoQKF3Jxx9TASpABagAFaACVIAKECjZB6gAFaACVIAKUAEqQAVcKUCgdCUff0wFqAAVoAJUgApQASpAoGQfoAJUgApQASpABagAFXClAIHSlXz8MRWgAlSAClABKkAFqACBkn2AClABKkAFqAAVoAJUwJUCCQ2UkyZNku+//1769+8vp59+uiHEsWPH5ODBg5KRkSHlypVzLI7T3x8+fFjGjBkj27Ztk9tuu00aNWrkOM9YfvDFF1/IjBkzpGvXrnLppZfGkkRc/Gbjxo3y2muvSXZ2tgwaNMhot2QITvtRMtQ5Wh2WLVsmEyZMkLZt20q/fv2Svbqe1s/KznmaAROjAlSACniggG9AGQTwWBnaefPmyYcffihNmzaVgQMHSoUKFRzJ5PT3iQKUBQUF8s033xj/7dmzR4qKiqRKlSqSk5Mjl1xyiWRlZTnSyavIiQKUCojs6q1ebpz2I7t0E/25U6BE/1y7dq189tlnsmXLFjl69Kjxgti4cWPp0qWLNGvWTMqUKZPosmiV3w1Qfvfdd/Luu+/KKaecIrfeemtML9lahUyRSDt37pSXXnpJCgsL5Y477jBehBmoABU4rkDSAeWqVauKPSHXXnutlC1b1lFbO/19IgDl7t27DS/qjh07jAmlUqVKhiaATHhz8W/XXXedtGvXrlgrpwDgSGRT5BMBlLG0mdLDrJ9VnXv37i0tW7YUp/3IqX6x1MFpHl7Gd9KfMFm///77snDhQgMaK1euLGlpacbqw4EDB4yXobPOOktiGd9e1imotGIFSozvsWPHyk8//SSZmZkyZMgQqVevnmWxo7XP3r17ZdSoUcbv7rrrLqlWrVpQVfc8H7eOjq+++ko++eQTo1xXXXWVXHjhhZ6XkQlSgURVIOmAMuiGOFETu65hxOSMCemHH36QM88805iE1VYATMyLFy+W9957z1hqvv3226Vu3bqGhE4AwI3miQaU8bJke6L6Xaxt7aQ/ASTfeecdqVGjhrENonbt2sXZ5ubmGi9HeEnq0aOHdOzYMdYiJczvYgVKeHZfeeUVOXLkiOFRu+iii6R79+4Eyhi3CilAX7dunaEhbCVsZsWKFROmL7GgVMBPBQiULtU9URO7LlCqJRpU83e/+53UqlWrVI0BlfAGffvtt6X2YzoBADcSEihjU+9E9bvYSqv/ggLwwV7LFStWGF7zc845JyxLPEOchg0bJtW+20jaxgqUU6dOldmzZ8tll10mWPrGykQkAKKH0r5nAyRHjx5tbB+Ax3z16tUyePBgY3sVAxWgAgEveaulk+rVq8tNN90kWD5YtGiR5OXlGUsyWD7AW3ToMvWuXbuMfZHYU4UJp2bNmnLllVfKkiVLwg7lhBpG9ZaOPYIwpsjHHABT//vf/4qXL6IZ1l9++cUox+bNm40k6tevL5dffrl8/vnnYYdyok0CkWAwdJ8jlvsAgDh0A8+Yec+YLlAqYIMHMtJyFSZo1Av7KZs3b25M1qGhSZMmxZN3LHXDciX2Fc6aNUvQD+AlRZ1wmOrNN9+0PJQDaMLBI9VH4AnAb+BlMR/eUVpg/yLiTJs2rbiNAB19+vSROnXqiIKw9evXh9XPfLDLyjA4BWyr+GZ4Rl9HOeFxQx/CvkCEffv2CUBg5cqVcujQIUMnTFjo7/CIuKkD0nfSx9DOatLEGITO+BPj89RTT5VrrrlGqlatWkoupI94GFNqXJ933nmG/m+99ZbtoRxz/SK1CfrP66+/boyHAQMGGHuBEdS+S3P7n3TSScbYBgSE7rn89ddfZfr06YY3HuVG30F/RHtgmd0ckDba5L///a/Rt/D/sGMdOnQw/jMfAAzCztlNXtD+1VdfNdrg97//vdEm8PxCL2zJUCHS3mCMd4wbHJjDnmtzwNgLPYC4detWYykY0AUbDW0AslgVAXwhKF3QZ/Cy8OWXXxZrb7b/aAuMAZQXf8czbHHAAUTznng17nHIC/Fgh1FW1T979uxZvDdcxQ3VzcmKA+o3Z84cufnmm408YCfPPvtsY9VHBfMLutULEQ5vvvzyy0adsAdTjR9dW6ds7/XXXy+wJwsWLDDSuPPOO40/nYxvlDk/P9+wsdBajVdojT6C+mGchx6i0y2rjj2z68d8nlgKBOqhVAYFSzAw3pg8AWXoyPCkYTB269ateHKFlBg048aNM/ZO4TeIj0kNv0WA8TJPPKETOQYYfg+IwPIZNvOroIzu/v37i713kcAB8IrN7UgPExgmyO3btxtlR8CEYjayTqEL8DB+/Hj5+eefjaU+HD5A2gqiQ3XRBUrohk3kABdMrFgijHaYYdOmTfL1118bhhl5A8RPPvlkA2wBQain07qF7olDWjCoamLGc9TXfMobS5qYEPEnXiDQ7gB6/D+0h2cAkxaC0gL7w1BPwAB+g/ShK5ZM8TIBDw1eYtBu2FeGZwAN/PsFF1wgDRo0iDh6vQRKwDX6OvoSgjqpH1pnwDAmapQXE+mNN95oAH+sdXDax9DOS5cuNbRHOaCpajeUHWMJgKLgHuljEoK26enpxQcWMImiz+E3OhO4eslr0aKFMbZ1DtZBT8AeoAJ5o88ioA9Db0DixRdfXNy+GzZsMPYXoszoT4B1/Jvqb+gvGIfKxnz88cfGCxFAAvVGHkgbkyvaRL3MmMHJTztnN80oL67aa4oXA9gX9f/KBkQb7/AOw8MJW4DfIwAwMF7w4o/+gADbiC0KCOiz6CPQBrCCNPDiAd2U/YdNgn4og7LnCloBaLCBam5A+8De41CWgjflcFDjHiCFveCh/RP/r9px+fLlxrYf9GM4GWAr0Oa4laN9+/Z2chrlAQgiAAQBybCr6HdmMMRz7J+G1tAK/cLsIFGHpGBLYY8RnNg6ZXvRBqgzAuwgnAXly5d3NIeg72K8/vjjj2HjFXYe/fe0004rBZROyqpjz+DEYEgeBU4IUMJ4oCPdcMMNxR5DZZRg3JUnERMQBuaaNWsMA4ZJAYPTvPcPhiYaUKKp1CDGhGLeQwSjh/1YgAo18K3AAcAJYwLDhrfe888/3zCGmKgwicGwYdJzA5TKOMLgwzOgjBBAGGUETMPTEApROtcGKW0Bbpho4fGEByLagaVoAOUUKGFg4VEC6OHkvdqnCWBG+8KrYfaAqnaHoYOXA6fQoTfK/9FHHxkTu9oPhn9X2gFs4BWAEcS/mwHK7C2IZbnYS6DERAuvHbyOZlhSIIU6o41QB/T1uXPnGt4fM3THUgenfUy1M/ocvBTI3zwBYpI1v6ShnAAvQAJOFCvvi9r3iPGjA5RqIkJ85A3vLX4Xba+a6mM4MGKGQbxUYJkSAICJHy8XajwjH4y1M844I2w8t27d2qgzxgjaHl50pG3e02nuX+b+qMDJTzsXbQpSXjJ4nWDXWrVqZbyc4gUNMAcdQre+xLrkDUBDurCFGNuqj6Duaq8r+gKgW+mCP6EXXpKVDcIqBF7YMcbhkceLilpNUvCP8WA+Wa36c2j/NNsVBUShEKpjN80ahwI6yqI8lvAWwm6rEElrtZ0Ddk2NG6e2zjwmscoHvdXLgdPxrcZr6F5ljLuJEycaL+Tm8eq0rE7sWfIgVWrX5IQAJSAQ+/mwHBU6CGGIlNFQS4TwCIa+BcJootPDENoBpdpHiAnOvIdI7TEyGwQrw4p/Q17wTMBompe3MLFjWQgnqN0AJSAJ9Q31lEUCB10PJfSFVnhDnzx5sjGhIMBDAMMNWAPMqWUp1R5eASXyxmQMqLU6FYnJAhO++R5KBfowlqF6oy0B9wAx9CFAqtIC3lcc1DB7YNXLBABOLU3FAmM61wbZ9UPVn5XnJHT7RSRQB7igjggATYBVLHVw2sdUeXByHS9R5oDJFJ5SvGBBd1UeeJEVxJjjo/3feOMNLaDE7zCpYYkcmqEPoU2hGzw7AEAziKuJGl40q7wxzrHVQpVVHfoxQ2OoHYL3B14ftBE8mXjpsUobsIz+CGBRL3wKnPy0c9GmLasxgvhW9k5nvEc75a36gdXYVjqfe+65xthT6aA9oa16OUYZFITBmx2qs2pfbDm45ZZbBO2GoMY9xgQA0RzUVifYOfPecSd2U6WnDjYif/OWAbWnEp509fKhfmMFm6pdMJ+peciprVNj0mo53cn4xkst+jXsr+54jbWsoVtXrOxZamNY8tT+hAAl5Avdz2c1QdpNQlYTsBUIKYOApTgFfSo/7KMyv7Fb/R57TGCIrN5qI03sTr14kbqUF0BpNox408ZdlDAkmPAQsEyFt121hIV/8wooIwG3KpPVoRylt3lvoYqv9MAyMIwylqmjTRJW9YgFxlQ6aguAVXuZXwbs9lBaXeKu6gG47tWrV1Qvcix1cNrHnPRhvAjiahmAn9VeXaceXpQV4AHAwL419Fu1vQSQB88iwAL5qbwBdWovmbmuKm/s5+vbt69xCA17PK0mZeSJfGAzsKwI+4ClTYCJVdpmmFWwEQ3AvLJz0aYgBXKdOnUqXlZFfAVAeFELvZMyFg+lGtuAajUWzeVSYxvLy3gxRPxI1w/Z9Wervhht3KutTlg+N0NgLECpQBAvr+Z9+AAjeGfVHGK+k1JpDe8wtqqgnyrHhPm0vVNbF8sBLStto8F9JPvvtKxO7FnyIFVq1ySugdJu8OsCJZpYGVm1nKiMHZZizG+XVoY12iD2EigxyLFRHd5ELCdiclMhdCO8nTZ23RoTIfYUwUhgQjDvN/ISKO3usLMCSqV3tDqY9QgSKHWWbCPpZ3eiHV4DeDbgVcUSotqHCO8g8jV75ewm4EjaOeljToDSrm6xAKW5DgoucdE5PJHwqGNlAXenqryhSbSg2s7JpGxXL+QXmp5ToLQby07Kq662QblDTyCrZ/Dehd5JGQtQmpf2o+mutrOgfwcFlFbtgn+z09qqHuruydAtU4irnoV6aBVswtMNzzW2S2ClBi9G5nZxauvs+oLu+Fb9GquEcLKEfqEs2jyoa5ed2DO7+YrPE0OBlAFK9ZYJDxO8Q7gm59NPPzVO7KnPNkYCgSCAUu0TUpv8saEbb8SYBLBch6Vq85J6LIbRqksifdQPhs7sgfXKQ+kGKLHFwLwsZi4/th2ogwHJApSqfvB44H5QAD88dPAkoy/Au4blNYRYgNJpH4snoFTaACzhXfzggw+K95Riuwm2nQDA8YIYaW+wOoBhNylbedmifRo0noBSLfUqb26kaSh0tcUNUCIv2CscCrEK6kAf4iUaUJovh9eBZjOYqS0GmGPgFcbWCHi9zasTqu/o2rpofdfJ+MZhLHhXcWbBarUkGlDqltWJPUsMXGIp7RSIa6BUS95qqSq0Mk48lGovHw74YADhuhBApvmgSySg1HH1h37L28lkbF6ewTIc6quC2yVvTLzY+4O9Z5EugbbaWuAVUOoui5kn7ND9eXadONmA0lxf9A14rfEfJmbsB8Ok5BQoY+ljTvqw7rKznYcXh2uw1xdbGXBoz+qEd+jyOuqGZWlM5mpfbbQ+E23JO/R3av91pLS9XPJ2Yuci1U/tF0UfMe/1VvHV14awDG3eTx4LUKp9j+Z979F0d+q5NafldMnbvEfQzZK3WrrG/KG+MBZaR3ghsaQd6hFWXsA2bdoYBwVxABF71rHnUwWnti7SmHQ6vmNZ8nZa1kgODCt7Zmfj+TwxFIhroPTqUI5qCnVSD9dPALJw1xY2i5sPcXh9KAd7E82fNERZ1MBUXgI7Q2t16EfXQ4mTfDgZjf1m6v600K6p4pgnex2g1KlbLIdyoh2CQtkxKaLNQk83Wu1x9XoPpR0QKW2d7qHEaVksieHgGLZgmE80q4kbp5LVXjWnQBlLH3MClF4dylH39MHLqE5lh/ZXFQfAhP2agE6cKI50IAi/B/gpz2W0QzmoBw4DYcsJDhPAM6xzKEedQAb022mNsppfQGOxc1bTi1pmRT+J9JnFSHsLYwFKu7EdqrtTXdwAJbzWeMlQ/Uidate1mypvBejRPrOo7Kf54B9+r7ybqDduPoAzw2qrQaQDn1a2LtKYtNM2dA4x9wPdQzlO7LJTe5YYuMRS2ikQ10CJSQCDDXsK3VwbpERQd4lhzyAMjdVAsjKseAPFgMQkoHttUCSQwyZxXKEDSFAApCYCDEIALq6gUPf2wQDiLjgsJ8Wy5A3vAZY2cGoWGuLt2Oy5wNUQuIsMy6zm0+7RTvQ5qRu0x2Eo3AWKwxQ61wYpvbF8h/LirV6dQoduuPMOEIGDGaiLUw+l3algq0HjdA+gU6CM1AdQFnV1FPRTB0Oc1iGWPuYEKFFObCOB98/NtUHqzlJc2IwrruClxDYVFQB8uF4G+pqvhFF5h16BAujB1gGAAcYWlsQjXRuEuPPnzzdewHCtmdpbDQ/+22+/bWy/MF8bBC8Y/h3pW10bhDLrHD6Mxc5Z9VH1wozbG0JvRzDHV+NXnb6GrYk23tULDWxEKBCpsY3tBjiBre7/RH5YgsVYhTbIyw56QkFbFyix/9vcLoAl9ENcRQSvL1Z91MuEuvXBXPdIk6SaL2CPon0HPdJl5UjX/O1v9L3QdnFq66LdBAE772QOifSJ00jXfDkpK7bpWJUnkj2zAxU+TwwF4hooISEGK2AOgxteG+z5gGHDnkIYCVy+anddi2oK81cMcB9d6FVEiBcJHLAUB/BSF5vDiGHgYVJBgEE1A58COcRRF6Hj75jMAEcYcGaPmvmuSCytID11cS3+jonU6soMnfvUsF8GEIsyAcBQdnjCAGwqD3XhsTK8yphiyQ/lwUStvkritG7QfcqUKcb9kerrP6gT9MD/QwvsbzPv5TGXGRvasbEfGgDIMQGj3p07dzZ+7xQozYYeeqB+0bYEROsXkYa5U6BUE7C6bBtthNP30BqeN6vLudVkpVsHp33MKVBibOAFEN5/tC/GGMqNlxn8P8YKlv9Cv7wRqiHgF6AGQMJYQV/FuEdfBJSgv+AwAfpLpMvHoR0AENohf5TFHN/qYnMVF2nqXGyO5VDAVqSLzXWBMhY7F6qZ2bap65Ei9U21jG++6ijaeDenDRuMlzlcJYUVHjzDKXwclkJb445ZbF+B3Qbc4CUIJ8oxvv0CStQDdgBtjr4COMb8EHrQEHqoPaawJfA+o1yRtlYoQAckh56KN2trvtYodE++eU9rJC+nE1sXbUw6Hd8o93vvvWccWA39EAHaFc9DV2SclNU8xnTsWWIgE0sZTYG4B0oUHgAJrwFOd6pPLwIoACT4MoYuUCIt9RWD0E9mKZGieaJgILG/CxMPAjwxuCgdXg2ULfRzZLjaBgMW8dWn2nDKHEtSodcQ4TkuvEU9FWjBQMJw45ofHEQww6PTpRtM5kgDnhxMKDD+ABFsFsfF0dhoHfoFHXiG8aYP44wJHACuPnPnpG7QCvnBY4C9q+rTizgMhat2AOrK+2Pe1I58UU8YSkzcMHrY+4XrhMzljQUoAS1oG9QRAe0IqHQCiNEGVixAqfo6NFKfXoxUZ8R1WgenfcwpUKJMgEqALiBD91NuVjqiv8D7hQNpmJiQLuASS5dYWsTJ99A9gqif+fOISAP9FZMixk7oSdbQTy8CfuDRsoqr7nLFfmosp6rxHO3Ti06A0qmdC9VMHToEbJsv/7bSVl2jhr5vXpWINt7xYoP+gOV5tbpj/soJ/h39FpCNMgA88RyXlysPs19AiRUMvHRib16kTy8qHdSHAjBvACpxmAgQGLpXV2kE77MdoCPtSNso1NIywDJau+jaumhj0un4jjZe8WIA77LVFh/dsjq1Z0S1xFfAN6BMfGlYAypABagAFYhXBZy+VMdrPeKxXFafiIzHcrJM8aUAgTK+2oOloQJUgApQAQ0FCJQaIkWJgm0OOCCKPa5YbVNB7aHE9qzQk+vucuSvk10BAmWytzDrRwWoABVIQgUIlO4a1XxvJbaSACrVnm0s+WN7FrYThG6Fcpcrf53MChAok7l1WTcqQAWoQJIqQKB037DqyzrY860OjAIsAZLYA0uYdK9xKqVAoEyl1mZdqQAVoAJUgApQASrggwIESh9EZZJUgApQASpABagAFUglBQiUqdTarCsVoAJUgApQASpABXxQgEDpg6hMkgpQASpABagAFaACqaQAgTKVWpt1pQJUgApQASpABaiADwoQKH0QlUlSASpABagAFaACVCCVFCBQplJrs65UgApQASpABagAFfBBAQKlD6IySSpABagAFaACVIAKpJICBMpUam3WlQpQASpABagAFaACPihAoPRBVCZJBagAFaACVIAKUIFUUoBAmUqtzbpSASpABagAFaACVMAHBQiUPojKJKkAFaACVIAKUAEqkEoKEChTqbVZVypABagAFaACVIAK+KAAgdIHUZkkFaACVIAKUAEqQAVSSQECZSq1NutKBagAFaACVIAKUAEfFCBQ+iAqk6QCVIAKUAEqQAWoQCopkLRAWVhYKDt27JDvvvtOfvzxR7nuuuukUaNGxW27fPlyef/99+XAgQNSrVo1ufrqq6V169bG80OHDsl7770niJOWliatWrWSa6+9VipWrJhKfYN1pQJUgApQASpABaiAlgJJC5QzZ86UZcuWScuWLWXx4sVy0003FQPlzp075bXXXpOuXbtKu3btZMmSJTJjxgy57bbbpFatWjJ16lTZsGGDDBgwwBBx/Pjx0rhxY+nevbuWqIxEBagAFaACVIAKUIFUUiBpgVI14t69e2X06NHSp0+fYqAEaM6ePdsAyIyMDDl8+LAR5+KLL5ZmzZrJmDFjpEOHDgZsIgA458+fLwMHDpQKFSqkUv9gXakAFaACVIAKUAEqYKtASgIlvJebN2+Wm2++WcqUKWMAJSCyU6dOhicScNm7d2/j7wgA0Dlz5sigQYMMAA0NWF7fvXu3rdiMQAWoABWgAlSAClCBeFCgdu3anhYjJYHyiy++kO3bt0u/fv0MMc1AiX2WVh5NO6Bcv369pw3DxKgAFaACVCBJFDiwV+THpccrUzZdpE17fyq2eE5JuqedJ1KuvLf5rFgokp93PM1GLURq1vE2faS2dYPIto1GumWqZklRs9O8z6PgiMgP/ytJ94xO3ufhd1u4LDHOhzRt2tRlKqV/npJA6bWH0tMWYWJUgApQASqQNArkzftCtv7hhlL1yWx/mdT9x1ue1fHYwf2ydej1cnjZt8VppteuK9lPT5AKOWd4ks+Ov/9O9k9/t1RadR55USp3u96T9JHI3ndelp3PDy+VXrU+t0mtoSM8yyN/5WLZNPjSUullnH6u1B35jqRVquI6nyDawnUhfUogJYESp7dnzZolgwcPNpaw8/Ly5NVXX5VLL71UmjdvLmPHjpXzzz+/eA8lToovXLiQeyh96oRMlgpQASqQrAps6HOmHN2yIax6Ne78q2TdfK8n1d757z/L3rdeDEur4lmdpN5/PnSdx/6pb8mOx+8KSyetQoY0+e8vUiYtzXUehbt2yPoeOZbp1P3nu5J5XhfXeSCBzXdcUQq8VaLV+v5eat3zuOs8/G4L1wX0MYGUBEqrU97wWgIws7KyLE95n3LKKQZwMlABKkAFqAAV0FVgbYeallEz2p4v9V/8VDeZqPE2Xn+2FGxaZxmn2Te7XOfx6+hnZPdoay9h44+WS3qtbNd55K/6XjYNsobG2sNGStVex29dcRsitUe5Bk2l0TsL3CYvfreF6wL6mEBKAiX0hJfyww8/FJwCB0TinskWLVoYUuMeStxRuWLFCuP/27RpI9dccw1PePvYEZk0FaACVCAZFYgEMKirF7CHdPzOIxWA0qv28Lst4nmMJD1QxrP4LBsVoAJUgAoktwJBAIbfeRAo9fuo322hX5LgYxIog9ecOVIBKkAFqECKKBAEYPidB4FSv7P63Rb6JQk+JoEyeM2ZIxWgAlSACqSIApEAA3sCsTfQi+A3xBAo9VvJ77bQL0nwMQmUwWvOHKkAFaACVCBFFCBQ6jX0iT6Ug1J6saeVQKnX3oxFBagAFaACVIAKOFCAQKknFoFST6d4jkUPZTy3DstGBagAFaACCa0AgVKv+QiUejrFcywCZTy3DstGBagAFaACCa1AEEC57aF+cnDuZ5Y6ebGMmwp7KCt1vFyyn5nkuq/53RauC+hjAgRKH8Vl0lSAClABKpDaChAo9dr/RHsoCZR67RQtFoHSvYZMgQpQASpABaiApQIESr2OQaDU0ymeYxEo47l1WDYqQAWoABVIaAUIlHrNR6DU0ymeYxEo47l1WDYqQAWoABVIaAUIlHrNR6DU0ymeYxEo47l1WDYqQAWoABVIaAUIlHrNR6DU0ymeYxEo47l1WDYqQAUCVeDgnGmy541RUpSfZ+Sbef4lUmPInzwtw9Et62XXy09KwS8/GemWa9hcat4xXNLrNfEmn6Ii2fmvP8nhpfON9NKqVJesAUOl4pkdvUn/t1T2vT9a9n1acuZcUscAACAASURBVCq26pX9pOq1gz3N49CiufLr+JFybP8eI92MNudLrXufEClTxpN8fG8LESFQ6jVVIgHl6l8OyYtTNsuufQVG5U5tmCn39K4vVSulC09567U3Y1EBKkAFklaBw4u/ls139QyrX7Xeg6TWA896Vu9f+nWQI+tWl0qvfNNTpeGkbzzJY/ufBsqBLz8KS6vRG/OkXJMWnuQBmMz9x0NhadX+wzOeQWXB+jWy8ab2YXlUuriHZD85zpN6+N0WKCSBUq+pEgUo9x44Kpf84fuwSp3Zooq88ocWBEq95mYsKkAFqEDyKpD7xP/Jvk/ftKygF3f5IWHcFQgPhlXAHXi4usRNOLpzm2zo2doyiRqDh0nW4HAIjCW/TQMukvwffwj7aYVTTpMG42fHkmTYb/y++9DvtlAVOpFAmV4rWxp/tNx1e/jdFihgUECJ8YFxEhp0rw2aPCdXnpy40VLTCcNzJGvU7ZZ3gnrVFq4b08cEuOTto7hMmgpQgcRRYEOPVnJ013YCpUaTBfG9Yr8hhkCp0dC/RfG7LQiU+m0RzzEJlPHcOiwbFaACgSkQBCT5DTFBeSiD0MpviPG7LeihdDZ06aF0plc8xiZQxmOrsExUgAoErkAQkOQ3xBAo9buN321BoNRvC3oonWkVr7EJlPHaMiwXFaACgSqQO2Ko7JsynkveGqoHAd/0UGo0xG9RIp0s9mrfnt9tQaDUb+t4jkmgjOfWYdmoABUITAECpb7UBEr3WlXtNUBqDxupn1CUmARKfRl5KEdfK6cxCZROFWN8KkAFklIBAqV+sxIo3WtFoCytIfdQ6vepeI1JoIzXlmG5qAAVCFQBAqW+3ARK91oRKAmU+r0oMWISKBOjnVhKKkAFfFaAQKkvMIHSvVYESgKlfi9KjJgEysRoJ5aSClABnxUgUOoLTKB0rxWBkkCp34sSIyaBMjHaiaWkAlTAZwUIlPoCEyjda0WgJFDq96LEiEmgTIx2YimpABXwWQECpb7ABEr3WhEoCZT6vSgxYhIoE6OdWEoqQAV8VoBAqS/wpkFdjG8vh4YKLdtKgzEz9ROKEtPvuw95sbl+M/ndFigJT3nrt0e8xiRQxmvLsFxUgAoEqgCBUl9uAqW+VpG8ufRQ0kOp34sSIyaBMjHaiaWkAlTAZwUIlPoCEyj1tSJQ6mlFD6WeTvEci0AZz63DssWFAualPSzpeR38Th/lLdiyQY7t22MUvVyDppJWuWpM1Vi5Ia/4dzmNM0ulUVRwRI6sXWn8W1rFTCnX+BTHeaz+JU+OHTv+s9D08W9+akWg1G8uL4HywKFC+WVHvpF51UplpX6tCsbfvVxmVf02LU3k1IbH+y2XvPXb28u2QK5WdsRroIxkS/ilHP12dxqTQOlUMcZPGQUKfvlZtv9lsOSvWVpc58yOl0vdZyZ5psHWh/pJ3tzPitOr0KKN1HlstJRreLJneewePcKYnM3hpL++KFUuv147j30Hj8oDL/0si9bsL/7NmS2qyHO/O1mqVkqXvHmfy9Y/9C2VXrXrhkit+5/SzuORsevl0/m7iuPXr1VeHh98spx+ciUJoi0IlNpNJV4BJdob7W4OQ66qK0N61PMEKJf9fFCG/GONFBz97S1FRK48v6b8fWATAqV+c3vSFshu447D8vCr62T1xpIX0wvbVpORdzb3dA9lNFtCoHTQ8A6jEigdCsboqaNAKOypmlcfMFRq3vEn10LsevkJ2TM+/Fu+XkLroSXfyJY7e1iWtemMddqeyscnbJAP5+4MS+fqjrXkz/0by7quJ8uxA3vDntd5fIxU7tLLVqu3Z+6QZ9/+JSxe6yaVZPzDLcXvtkDGBErbZiqO4AVQwjN58X1LLDN95YEW0vSrFwUvQ1ah8UfLJb1Wtm2B+zyyXNZvOxwW78EbGspV5RcJvoFtFbKfmSSVOl5um75OBC55l6g0dNRP8tXScDsxqHu2DD51p/GiYhXwzXPsOdUJdraEQKmjYmxxCJSx6cZfpYACkSaC8k1bSsNJX7tW4Jd+F8iRdass02n2TYmnzk1G+6aMN0DJKuA0ru4SfpehS2TfwcKwZLBEOWN4tsBIW4Uag4dJ1uCHbKvw+3+uke9WlXg/zT9Y8PJZ4ndbEChtm6hUBC+AEsue/Z88vkUiNAy/uZF0XjPWNVCefcdCy/TPaVlFnjvnZwKlZrN7teQdqT1OrpchE2446glQ2tkSAqVmo8cQjUAZg2j8SWoo4Pdde36nj1byCigjTQTIY/4T9V0DZbT0owEl8vcKvumh1B/XiQ6UqOns/rkESs0m9xsoUYyv70/3BCjtbAmBUrPRY4hGoIxBNP4kNRTwG/j8Tp9A6ayfEij19SJQ6mvFJe8SraLBHoFSv0/Fa0wCZby2DMt1whXwG/j8Tp9A6awLESj19SJQ6mtFoCRQQgHs+cXe32QOBMpkbl3WzZUCfgOf3+knElA+OXGjTJ6Ta9leXPLW78ZHd25zvf1AJ7dEB8renWrLvU1WcMlbp7E9vMIpCA+lnS3hkrdmo8cQjUAZg2j8SWoo4Dfw+Z0+gdJZP6WHUl8vAqW+VvRQBuuhJFDq902vYxIovVaU6SWNAn4Dn9/pEyiddUUCpb5eBEp9rQiUBEq/lrwPfjVVCn89vrKDD0lUbNdBv2P6EJNA6YOoTDI5FIg0EeB+OtxT5zbgDjx8rcMqeHVyOVFOedt5FfxuC7QBgVK/RxMo9bUiUNoD5YVtqstTlxzw5JS3nS1JliXvHX//neyf/m6pjogr2nBV24kKBMoTpTzzjXsF/IYYAmVJF7CbBPxuCwKls+FIoNTXi0BJoPTaQwnP5LY/9rfshI3fXyzpdRvpd1APYxIoPRSTSSWXAn5DDIGSQGkeMV58nYWHckrboEiHQHgox5mt9vseSnoonbWHVytPznK1j02gtNeIMVJUAQKlvWcBMby42JweSjG2Ubj93B+BkkBpVsCrq2oIlCWq4jYK2CurMGF4jmSNut1yK5NXbYF8CZQpCiWsduIqQKAsaTt8Ig+fygsNOY0zZeyQLNdX1RAoCZTmvuX3pxfpoXRmlwmUBEqdHkMPpY5KjJOSChAoCZRKAa8OSeEQFrY6WAV6KEtUIVA6M7mRts945RUjUBIodXokgVJHJcZJSQUIlARKAqX10OehHH2TyEM5JVpF2tPKPZT6/YlL3s60YmwqoKXArpefkIK1K4y4ZWvXlaxb7pf0OvW1fqsTye31EnZ5+O1V8NLwnOglb7/bAlrx2qDSPXbtlkMyfvp2OZBXaDw4/eRKMvCKbOPvBEq70V3y3Cug3P7rERkzdZvk7ikwEm/eIEPu7HXc3nllS16Ysll+2nTYSLN29XIyqHu21MkqL155KK8YtrS4/GYFCZT6/clLu+4sV/vY9FDaa8QYcajA1of6SV7IHY7lGzWXBhPmSJly5T0psd8Q49UkEK2yXm3eJlDu8qRPJcqS9/bdR+TKh5eF1bnnBTXlr7c0IVA66A1eAGVBYZH0fXSFbNh2HPZUuLBtNRl5Z3NPgHLoCz/JV9/vLZV+4+wMeeuvreTAuGdl9+gRlrXG96mxtK4TCJTefMvbK7uu02ZO4hAonajFuHGhQP6q7z25ANeuMgTKEoUIlKkFlK98slVe+XiL5RCZNqKN5A/tJhiHoaFCy7bSYMxMu6FlPMchL/Qrq8A9lKVV8ftkcRBtgRoRKAmUWsaBkahAUAoQKPWV9upNlkBJoFS9jkCpP/4Q0wsPJYFypFTtNUBLeLsbI9w6CvxuC51KemXXdfJyEoceSidqMW5cKECg1G8GrwwPgZJASaDUH3fmmATKEjXooaSHMrZRxF9RAZ8UIFDqC0ug1NeKh3JKtOKSt/tL5pWaBEoCJRTw6gonpOWVXde3jnox6aHU04mx4kgBAqV+Y3hleOihpIeSHkr9cUcPpbVW9FDSQxnbKOKvqIBPChAo9YUlUOprRQ8lPZRKAS8umaeHMnzsESgJlPoWmTGpQAAKECj1RSZQ6mtFoCRQEijDx4tXJ+6RMoGSQKlvkRmTCgSgAIFSX2QCpb5WBEoCJYGSQGlnMXjKO7JC3ENp13v4PO4UIFDqNwmBUl8rAiWBkkBJoLSzGARKAqVdH+HzBFKAQKnfWARKfa0IlARKAiWB0s5iECgJlHZ9hM8TSAECpX5jESj1tSJQEigJlARKO4tBoCRQllJg0qRJ8v334Z8N69q1q1x66aWyb98+eeGFF2T37t3Fv2vSpIkMGjRIMjIy7Pobn/usAIFSX2ACpb5WBEoCJYGSQGlnMQiUBMqofWT//v0ybtw4ueqqq6Rp06ayZ88eef311+Wmm26SWrVq2fUvPg9YAQKlvuAESn2tCJQESgIlgdLOYhAoCZRR+8i3334rK1eulJtvvlnKli0rGzdulMmTJxseyapVq9r1Lz4PWAECpb7gBEp9rQiUBEoCJYHSzmIQKAmUERU4dOiQjBkzRjp37iytWrUy4q1atUrefvttKSoqEjxv0KCBXH/99VKnTh3LdAoLCyU/P9+uH/K5RwoUrFkmO+/sbplatfuflswr+3mS044bzpbCXdvD0spof5lkPTbGdR6//mWQHJ73eVg6ZWvWkZPeXuA6fSSQ9+kk2fvPP1qmVeuFqVKuxela+dw+cp2s/uVwWNxTG2bISwMyBVpZhSq3DJXKt9xvm8dz72yTj+b9ahnvq3/mGOn72RbIGDpBL6tQ94tfbOugEwHtjXa3CuhT6FtuAjRy2xbIf+z0nTL2s1zLokz+2ykiD/cUjMPQgP6EfqUT0J/Qr6zCA9dnS5cfx8n+10daPsf4wDixCxfev9IySs/2WfJ/DZf52hYq462XNrQsA+wU7JVOwNjAGLEKrw5tKie9cqcrWxJEW6Dsvf/2o+zcezSsGhe0riKPXvirJ3bdb1vid1vo9Aev7HpmZqZOdtpxUv7aoIULF8qiRYvk1ltvlXLlyhnC7dy50/i39u3bS/ny5Q1vJZbFBw4cWBzHrDCAcvlyby4s1W65OI9YJm+/SMERo5RF1Wp6Wtq0DWuk4lN3WKaZ32+oHO3Uw5P8Mof1kTJ7wz+5V9imgxy+8wnXeWS88Ccpu/SbsHSgV96I9xynv+fg8Z+USxepVOH439PnfCwVJllPyoceflmONW6hlc+j7x6V9TuKwuI2OamMPNJ1r0Arq1Bw1a1y5KoBtnm8PuuYzFpeaBlvzF3ljPT9bAtkDJ2gl1U4+NKXtnXQiYD2RrtbBfQp9C03ARq5bQvkP+W7YzLlW+v2GHlrOan77zsE4zA0oD+hX+kE9Cf0K6twy8Vp0nXdRCn3yTjL5xgfOnZl0KgCy99f3LqsDKwx39O2UOMPGVavVJJtpd91tiwD7BTslU7A2MAYsQp/vS5dWr73Z1e2JIi2QNmHjisQs06qPu2apMl9p631xK77bUv8bgud/uCFXa9SpYqxxc/LkNJAefjwYcM7ed5558lZZ50VUddt27bJxIkTjSXx7OxsL/VPyrR+Hfuc7H71qeK6lW/aUmo//LxknHaOJ/XlkndpGZf+fEAeePFn2b2vZPL8Xc96ctuVdYVL3vpdjkveJVq98slWeeXjLZbiTRvRRvKHdhOMw9BQoWVbaTBmppboKzfkCb4RbxW8+jrL2XcstEy/d6facm+TFbLtIevVDKefXnz09fXy0dclL5/nt6oqjw9uKtUrp8vaDtYv1FV7DZDaw6xf9kIL7fcyaxBtgTrxSzneOJ68sutaA9VBpJQGyhUrVsiXX35p7JWsWLFisWzz5s0z9k62bt3a+DcCpX6Pyvtmhmx94MawHwAqG076Wj+hKDEJlKXF6frg0lIwqZ4+/3/Npc3PHwpAySpg4gcA6ARM/Jh0QkNO40wZOyRLNvQ8PlZCQ43BwyRr8EO2WTw5caNg0rQKC14+y0j/6M7wJb9KHS8XTP5eBAJliYoEykmCvqUTxk7bJqM+3BwWtds5NeSJ25oSKE3KECgJlDpjKuHiFBQUGCe7c3JypGPHjqXKD6BcsGCB4ZGsXLmyTJ8+XbZs2RJxyTvhKu9jgX8d/YzsHj3CMofGHy2X9FruPbwEyhJ5c/cUGG/9VmFIj3rSt3AGgVKzvxMoCZRKASceyv5PrpKVG37bb2Lqa2llysi3L51JoCRQGgpg7sMc6EWgh9ILFT1MAwdvpk6dKrfddlvYSW7siZw9e7bMmjXLOGxjdyjHw2IlfFIESv0mxHLbwbmfhf3AieEhUNJDae5A8OK69RYjPXoo9T2UkZbVoSO861zyLumh9FASKPVnSMZMeQUIlPpdgEBZohWXvMVYutddZo3UywiUpZUJYg8lgVJ/5YlASaDUnyEZM+UVIFDqdwECJYHS3FsIlCVqJNKhHAIlgVL13AnDcyRr1O2uV57sZhEuedspxOdJoQCBUr8ZCZQESgJl4p/yJlASKAmUxxVI6VPe+lM/Y+oqQKDUVUqMK0u4h/K4Xlzy5pK3eeTQQ1najvDaoJGCa5Z0gt+2xO+20KkjPZQ6KjFOwitAoNRvQgIlPZT0UCa+h3LoqLXy1dI9lgOfh3JKy8I9lNxDqT9DMmbKK0Cg1O8CBEoCJYGSQKljMfz2ivFiczEOxOncaet3W5j7Q8HRIvlp8yHjnypWSJMm2RnG3+mh1Bk1jJPwChAo9ZuQQEmgJFASKHUsht8QQ6CMP6D8+od9cu9/fizVPfp2OUkeuKEhgVJn0DBO4itAoNRvQwIlgZJASaDUsRgEytTbQ9n5/iWyP68wrHs8PeRkOXfTR558sEKn7zmJw0M5TtRiXFsFCJS2EhVHIFASKAmUBEodi0GgTC2gDOqDFTp9z0kcAqUTtRjXVgECpa1EBEoLifw+manTKvz0YolK/FKO/iXzPJTDa4PUyPHqHkoCpY7FZpykV4BAqd/E9FDSQ0kPZfJ6KGtXLyfTRrThpxdNnZynvPVOeRMo9edRxkxiBQiU+o1LoCRQEigJlDoWg0veXPJW/WRIj3rSt3AG91DqDBzG8V+B/NVLjVNiUlRkZFap0+WS2aGrJxknGlBu3JEv73y5Q44UHNfi7JZVpOvZWcbfN/RsLfg2cmjQvV4Cv8s/ckzGT98mO/ceNZJpVi9DbuhykvF3AuWJAUq0x+bcI0bm9WuVlwGXZxt/93LJe8aCX2XBqv1GuuXLlZHrO58kjU6qYFxkj3a3Ck4+vbhozQH57Nvdxclcfm4NObNFZaO/ot9ahRqDh0nW4Ie0xjmXvN0vedNDGd7V6KGkh1LLADFSYihweNm3svmOK8IKW/uPz0vVnv1dVyKRgBIw2fsvP4TV+a6r68vAK7I9Acpbn14lP6w7WCqPK8+vKX8f2IRAaVIlqD2U9/7nJ/n6h72l2uOC06rJv+5u7hlQjp22TUZ9uLlUHlUrpcu4P7aUmmu+dA2Us5bskQdeXBvWb/9xZ3O5oP4hAqVJmUifRezdqbbc22SF67ZAVpH2UBIoCZRmBdJrZUvjjwiUriGDCcSPAtv/MlgO/PfDsAKVa3iyNHr7O9cFTSSgfO7tX+StmTvC6pxZIU2++vcZroHyk3m75G/j1ltqOunPOVLtP7fz04u/qRMEUH6zfJ/c8+/S97qpxvn3PafIKZ/87bjn3iI0+2aX9ti48J7Fkpd/LCw+7pD7ff3lriHm9udWy+IfD4Slf8YpleXFW6sRKAmUxQroQgzvoYyveyi5h1Lb3DLiiVRgXdemcuzAPteTZqQ6JBJQXvvX5bJh+2HLquCTaW6XvP3e94SCB2V4+j+5UjDphIacxpkydkiWa4gJAijxeTx4k6zCyLuaSc60Rz0BykhescZ1MuT1rr+4BspI6aNe85+o77otkA6XvLnkrcaJV99VR3pc8qaH8kTyD/P2WIG1HWpGTNGJFyYZgDLaxEygLN3CBEp9D2W0fjW7fy6B8reuFYRXjEveesusQbQFgVKvLYJ0FHiMF8J7KL1WNM7TI1CWNJDfXjF6KEV0D4L43RZo9RPtofRq3x49lGLsRcNyrl0gUOpBDIGSS952Y0nnOYFSR6UkikOgJFAqBRqMmSkVWrbV6t30ULr3UBIoS3e1ICCGQEmgNPc6rjxpmfuYIxEoY5YuMX9IoCRQEijDx24QeygJlARKswJVew2Q2sNGak0kfq92BAH3XPLWg3sueWsNCUaKBwUi3X2IsqXaHkq/l1n9ngSCNDz0UNJDqewXvv6SP7Sb5K/6PsykweMNz7dOCAJi6KHUg5gg2oJAqdcWQdp1nXHqJA49lE7USoK4BEp6KOmhpIfSzpTxlDdPeas+wlPepUdLMjkK7OyA0+cESqeKJXh8AiWBkkBJoLQzYwRKAiWB0nqUECgjWw8CpZ1lTbLnBEoCJYEysYHS7+0HUIdASaAkUBIoneIPgdKpYgken0BJoCRQEijtzBiBkkBJoCRQ2tmJ0OcESqeKJXh8AiWBkkBJoLQzYwRKAiWBkkBpZycIlE4VSrL4kYBS95uvdnIk0qcXecqb91Cq/pxI1wZxyZsXm5vt8IThOZI16nY5OPezMPOsa9d5ypsXm9vN7TrP6aHUUSmJ4hAo6aGkh5IeSjuTRg8lPZT0UNJDaWcn6KF0qlCSxSdQEigJlARKO7NGoCRQEigJlHZ24oQBZV5enhQUFEiVKlWkqKhIypYt67SsjO+BAgRKAiWBkkBpZ0oIlARKAiWB0s5OBA6UmzdvlqeeekpWrlwpjRo1kueee07eeecdOeOMM+T88893Wt6kjl+4Z6fkPnWvHJxzfC9MmYqVJGvAUMm65T7P6u0FUC77+aD8ffx6Wb/tsFGu2tXKyX3XNZBu59QQr/ZQHisSeWTMOpn27W4jj/SyZaTfpXXk7t71jS90bBrUxVITfMoMnzTTCdxDyT2Uqp9wD2XpEUOgJFASKAmUOvOoOY6veyiPHDliwGTr1q3l4osvlpEjR8qDDz4oO3bskIkTJ8rDDz8smZmZTsuctPG3DetXDJPmStZ59DWpfOk1ntTbC6Bsf9diKTh6LKw87/6ttVSf+m/ZPXqEZVkbf7RcsElcJzwxcYN8MGdnWNQHbmgo19TbSqD8TZncPQVyxbCllpIO6VFP+hbOkNwRQy2f4xN5+FSeTvD7IIjfcI86frV0jwwdtdayugRKAqVZgexnCJQESgKlztwQGFD++uuv8uyzzxoQiWD196ysLKdlTtr4azvUtKxbpYuulOynXvek3m6BMqjTgBfcvVjyj4RD6+knV5KXeuUTKAmUhgKVOl4umPx1AoFymGQNfkhHKl5sTqAs7if89GLpIcMv5UQ2Ib56KA8fPixPPvmkdO/eXU499dRioFyxYoVMnz5dhg8fLhkZGVoGLhUiRQLKtIqZ0vS/v3giQaIA5dl3LIxY36/vTydQEigJlCEjJKdxpowdkiUbera2HDs1BhMolTC9O9WWe5usENhDq0APZYkqBEoCpS58+AqUKMSSJUvkiSeekAYNGsi2bdvk5JNPltWrV8sDDzzAPZQhrRQJKBGt2Te7dNs0ajwCZYk8fi+zJtObLJe89cdfpJchryDG77bACOEeSi55K0tJoCRQ6sKH70CJgmDp+6uvvpJNmzZJjRo1pHPnzpKdrbeXTrciyRAvElDikAkOm3gRCJQESqUA91CW9AXuoSxtXQiUBEoCpfWMm0yOAi+YwpyGr0CJQzk43d2sWTOpXLmy12VPuvQIlCVNyiXv5Vr9m4dyuIdSdRQueYcPGb+9xcgRB72wPzc01K5eTqaNaCNe2HW/ISaovfE4QAibFRoubFNdnrrkALcy/SZMUHZda5JxEMlXoNy/f788+uijcscdd0jz5s0dFCs1o3pheOyUS3QPJQ1P6RYOyvD4vczq9/YDqMZDOdxDqUaPV9sPCJT6n8GEVgTK+HIU2PGC0+e+AuWxY8fk448/lnXr1km/fv0kPT29uHxpaWnGJef4k+G4AgRKew8lgZJAaVaAp7xL1KCHkh7KUAX4Le/Siix4+Szj0NrRndvCOouuLfHbW4yCBeUo8Jq9fAXKvXv3Gqe8t2/fHlbuOnXqGKe8q1Wr5nWdEjY9AiWBEgroTgJBGh56KHkoR41OLOPmD+1mfGAgNOBeU+zN1QlBLLNyyTtbcP+vXQiiLeih1GuLIO26Xb9w+txXoHRamFSPT6AkUBIow62AF14FpMolby55q97FJe/S44xAqX+nLT2UkUktEKDEdUFffvml7N69m6e8o1AzgZJASaAkUNq9WPvtLUb+POXNU96qH/LaoNIjkkB5AoFy/vz5xve727VrJ/gqDq4QWrhwoQwbNoz3UIa0C4GyRBBu3rZfpgpyacRviOGhHDG++IN9XHbB77YgUOq3BbTiKW/9T+rSrseXXbezNU6f++qhVF/K6datm1xwwQXFZVu8eLF88MEH/FIOgTJif6XhiS/D4zfEECj1IcbvtiBQ6rcFgZKnvM2T2IThOZI16nY5OPezsLktHvfGOwVGu/i+AqX5W97mb3ZH+ne7wib7c3oo6aHkkjeXvO3sHIFSH2J4KEfvIAj3UHIPpZ3d0XnuK1BG8lB+/fXX/Ja3ResQKAmUBEoCpZ3hJlASKL32ihEoCZR2dkfnua9AiQJ89913xtVBOTk5Ur9+fdm8ebPx9RxcGXTOOefolDFl4ngJlO/PzpVd+48a2p1cN0MuPSvL+HuiXGzOJW8ueauBz1PepU0ggZJASaCMjAV+b5/hoZzI2vsOlMja/C3vBg0ayIUXXmgc0GEorYBXQHn3v3+Uecv3lUq8b5eT5IEbGhIoTarQ8MwU3BuoE/yGGL/bAnXktUG8Nkj1dV4bVHrU00NJD6XOPGAXJxCgxBdzCgoKpEKFCsafZcqUKfXVHLtCpspzL4Byxne7Zfhr6ywle+/vrSVj5GBXG4ZpeFLT8BAoebG5Miq82Ly0eeUpb57yVj2Ch3KKior8BLa1a9fKn//8DV5BswAAIABJREFUZ7nuuuukd+/exhL4yJEj5fHHH5dmzZr5mXXCpe0FUPrtjidQEijNA8urz/3RQ6l/sthvuEf78h5KvSucoBWBkkBJoDyugK8eyiNHjsiIESPk4osvlo4dOxqeSfDr3LlzZdasWcZdlOXLl0848POrwATKEmW5h5J7KFVv4B7K0haHQMk9lOYe4YVXjI6C1HQUeM0yvgIlrw1y1lwESgIlFIjH+8r8hhh6KOmhNFtLr77OwmuDeG2QuV958XLq9yogypu7p0DgVLEKQ3rUk76FMyR3xFDL5w3G6O+Nd0Yo9rF9Bcq8vDx56qmn5MYbb5RWrVoVl2bFihXy5ptvysMPPyyZmZn2pUyRGARKAiWBMnywezEJIFUeyuGhHNW7eCin9Dijh5IeSi8wy1egRAHx6UUse5911ln89KJNixEoCZQESgKlnWH321uM/LmHknsoVT/0yluM9LiVKb62MtnZGqfPfQdKFGjbtm3y5Zdfyu7du6VGjRrSuXNnyc7OdlrWpI9PoCRQEigJlHaGjkDJPZTmPsI9lKVHjN/bZ7jkHdlC+QqUuC7o0KFDxrI2DuQcPXpUDhw4IJUqVZJy5crZ2c2Ue06gJFASKAmUdoaPQEmgJFBGHiUEyiTcQ5mbmyt/+9vfpFq1avLXv/5V9u/fb1wf9NNPP0nNmjWNr+c0b97cznam1HMCJYGSQEmgtDN6BEoCJYGSQJkyh3IKCwvl+eefl8aNG8vVV18tZcuWlVdffdW41HzIkCHGvso5c+bIgw8+SE+laVwQKAmUBEoCJYFSxKt9ezzlzVPe5vHkxQE/LnkHvOS9Z88eefrpp+X++++XOnXqGHsn//73v8s999xjXGa+a9cuefbZZ417KPkJxpLGIVASKAmUBEoCJYEytA/4DTE85c1T3nZ2R+e5L3socf8kTnbDA4nl7SVLlsikSZOMJXDsnwRQ4ms5eF69enWdcnoeZ+bMmfLZZ5+VSrd///5y+umnG/s+33vvPVm+fLmkpaUZVx5de+21UrFiRc/LYU6QQEmgJFASKO2MDJe8ueTNJW8ueafMkjeWtuGhxFVBnTp1Mv4OUOvbt6/RC2bPni0LFiyQ++67z1gOPxFhxowZgi/5XHXVVWHZT506VTZs2CADBgwwno0fP95Yvu/evbuvRSVQEigJlARKOyNDoCRQEigJlCkDlGhq9Q3vHTt2SPv27WX48OEGPGJvJTyWjz322Ak9lAOPad26daVLly6leubhw4dlzJgx0qFDB2nXrp3xDOXFvs+BAwdKhQoV7Ox9zM8JlARKAiWB0s6AECgJlARKAmVKASWaG9cEYfkYy9xYOsZhndWrVxsgdyL3TsKDOm7cOAHs4vQ5vieO741fdNFFcvDgQRk9erT07t3b8EoiLFu2zDhENGjQIMnIyLCz9zE/J1ASKAmUBEo7A0KgJFASKAmUKQeUdobxRD0H2H777bdStWpVycnJkXXr1skbb7xh7JOsX7++AZR9+vSRRo0aaQEl0oMX022ofndXyySOXHCl5PW9Vyv5r1YWyaQ5ZSzjDr9GpPUHj0j6snlhz4uq1ZS9j79pm8eGXJEnP7CO1q9TkXRdN1Eypk2wjID0kY9OGDZJZM/B8JhtG5eRu3PWSJVn77JMBjpBL50AnaCXVXh5iEi1P98oZfbuCnt89PT2cmDI322z8LstUABoBK2swlVniVx7+FPJfOtfls/3PzhKChudYlsPRECbo+1DQ+PaIn/qssvQyiocvqK/HO7e3zYPv9sCBfh+Q5G8MN16bNzZrUjaz/u3lP/6U8uy7vnPDNs6qAh3vGId9cKcMjKg+jdS+ZVHLCOgT6Fv2QW/2wL5f7xQ5JOF1iUZ0U+k4Qt3SdmNP4ZFQH9Cv9IJQdgSv9sC9USfQt8KDdUriUAr2vUSZWjX7efYoOw6PjLTtGlTnaGqHceXQznaucdRxPfff98ozWWXXebYQwmgxCXuOuHNmbny9pc7pfDYcQN02dlZcs81dY2/b7zI+utBlXv0lxoPPKuTvHz49S4Z8eZmy7hjHzpFar54hxz6JnxyLFuzjtSf/L1tHqs2HpKBz4RPJPjhsBvrS+c1Y2XvuOcs00H6yEcn9PjTCtm592hY1I6nVZUnOu+TbUOs4Rs6QS+dAJ2gl1WY9//ayObebaVw1/awxxU7dJXaT71um4XfbYECQCNoZRUGd68jfQtnyO7nHrR8nv3KDCl/ahvbeiAC2hxtHxpaNqoorw2uamhlFard+oBUG/iAbR5+twUKMPeHffLgS+sty/Ls75pIq88ekwMfW78MNZq9zbYOKkL7/1tqGffqC2rKPY2XS+7Dt1g+R59C37ILfrcF8n9t6nYZPTW87+PZx0+0kqMPdpcjq8Prif6EfqUTgrAlfrcF6ok+hb4VGmpVSze0ol0vUYZ23X6ODdKue/2BmZQESpwyh4cSy9zq5LYCShzSGTt2rJx//vnFeyi/++47Wbhwoes9lB99s0seHR8+ofW7rI7c36eBcMm7xPDwm6/x9c1Xv5dZ/f66BXrWV0v3yNBRay1ZZ+RdzSRn2qOyb8p4y+fNvrF+8bCK7Pfdh363BerEb3nzW96qb3t1JyjSo12PL7uu8+LnJI6vQAmvHfYkqj2UqmChn2R0UmAv4qJMr732mpx99tnGgaEtW7YY1xr16NHDuCLI6pT3KaecIpdeeqmr7H83co0sWL0/LI0qmWXly3+2I1CalKHhiS/D4zfEEChFsp/Rgxi/24JAqd8W0AovKXhZCQ21q5eTaSPa0K7TrhsKpNfSu2QecXP3FBjwbRWG9KhnrDyl3B5K3EeJC8xx36T5EE48XGy+fft2eeedd2TTpk3GyW11KAcn0XGQCB7LFSuOLyW2adNGrrnmGtcnvCN5LpAHbvCnh5Ieyng1PH5DDIFSH2L8bgsCpX5bECj1D0jRQ0mgjMkjt3fvXuNb3fD8AR5xubn5vkl8Oeecc84xvpSDE9apEgiUy423NJ1ADyU9lKqfePG5NKTFJe9hkjX4IZ3hxyVvTW8xgZJAaR5QE4bnSNao2+Xg3NIfTYlXR4GWMXAQyZclbyxp4zoeeChHjRold911l1SrVq24WGXKlJHKlStLenq6g6ImflQCJYFS9eJEMzx+e8XoodT3ivndFvRQ6rcFgZJASaAsUcAXoFTJ5+XlyfTp06Vbt26SmZmZ+ETosgaR9tpwyTtcWHoo6aGkh9La4BAo9SHG7wNSBEr9tuCSN5e8XSKUGJ83xDexly5dKgcOHChOD3dA4t7HVAJNAiU9lPRQWpsUeij1vWIESn2IIVDqQczKDXmCfmUVeMq7tCqT5+QK7JVVSLSVJ9eAF5KArx5K3M/4z3/+UxYtWiTnnnuumO88IlCWbgkeyimtBz2U9FDSQ0kP5e7RIyxFaPyR3sspgZJAae5AXuzHJlBGxlBfgRJ7KJ944gl54IEHJDtb7zCG18QcT+nRQ6k3CXBpRG8SgE5BXS/ht1eMHkp6KM222iuvGIFSz5bQQylSqePlxtVddoFAeYKAEnson3/+eRk8eLDUqaP3hRS7xkzk57yvjEDJJW8ueW97qJ+lCLyHskQWAmWwy6wESgKlF2zlq4cSp71nzZpl7KHs27dvqVPdaWlpUqVKFcGfqRIIlARKAiWBkkB5vA8EATH0UNJDySXv4AjLV6BU91HiEvHQAI/l8OHDS10nFFy1T0xOBEoCJYGSQEmgJFBCgaq9BkjtYSO1JiO/l1mDgHtuZdKD+yC3Mml1PgeRfAVKB+VIiagESgIlgZJASaAkUBIoS9uBC9tUl6cuOSCbBnWxNBAAbwC4TvB7P7bfcE+gjNLKRUVFsnXrVpk9e7YcPXrUuCoIHst69eq5/pShTueKpzgESgIlgZJASaAkUBIoCZTR2CSow5Ze85HvHspPPvlExo0bJ23btjXA8vHHHzf2VeIE+KBBgwRfzUmVQKAkUBIoCZQESgIlgZJASaB0SH74/OJjjz0mt99+u9SqVUueffZZefDBB43LznE/5R//+EepXr26w1QTNzqBkkBJoCRQEigJlARKAiWB0iHL7dmzx4DIoUOHGqe5CZRr5aule8JUrF29nEwb0UbWdqhpqTA3b5fIwr02pbtIUEsjvIdyl7b18/tksd9tgYq+8slWeeXjLZZ1hq3KH9pN8ld9H/a8Qsu20mDMTC2tgjgI4ndboKJ0FNBRkKiOAq2B6iCSr0ve+FLOiy++aHgk+/TpIy+99JLcc8898u6770p+fr7cf//9UrZsWQfFTeyoNDw0PIlqePyGGL830kN3vMxhDFqFkXc1k5xpj8q+KeMtnzf7hkCphCFQlu4itOu064lq170mKl+BEoXF97tfeOEF+fzzzwX3UiK0b9/e+HpOKi13801W//u70IqfXuSnF5Wx8+JzaQRKkRqDh0nW4Ie05hB6KCcZX07RCQRKAiWB8rgCvgOlEvrw4cNy6NAh42R3ZmamzjhNujg0PDQ8iWp46KGkh5IeSuspiXaddj1R7brXkOU7UMIr+cMPPxh7KE877TTZuHGj5ObmyhlnnJFSX8mhh5IeSvPgnTA8R7JG3S4H534WNqbTa8XfBbgESgIlgZJAaaVA448IlATKgDyUU6ZMEfx35513ytlnny1r166VJ554Qnr16mX8l0qBb7I0PIlqeAiUBEoCJYGSQCnCi80jU5uvHkpcG/Tkk0/K73//e2nUqFFxKeClxGEdfHoR3/NOlUCgJFASKK1HOw/liGQ/o7dvz2+4RwtxD6VeW3DliStPibzy5DV7+QqUuLx8xIgRxt2TNWuWXImza9cu4wqhYcOGSVZWltd1itv0CJQESgIlgZL3UB7vA7w2iN/yVtaA18GVtotBXQfnNSz5CpS4Nuj555+XunXrGp9cxIEcXBf0/vvvG1/Nue+++3htkIjwHsrwbs1T3jzlrXoFT3mXHh/0UOp7xXgPpd5+7CDgHr2Ydj2+7HpCASUKC2/k008/LYsWLSou+5lnnml8JcfstfS6YvGYHj2U9FDSQ0kPJT2U9FBCAX6wosQW0ENJD6Uts+GE98GDB6VixYrG5ebwTvLaIH4px7bj8E1WcHJSJwS1NOK3V4x7KLmH0tzfh9/cSDqvGSu7R4+wHAa6J4vpoaSH0tyBvFjt4KGcyDOTr0ve+PTi3/72N7n77rulWbNmOvNjUsehh5IeSnoo6aGkh5IeSnooS9sBeijpobSFv6KiInnrrbekXLly0rt375S7dzJUIAIlgZJASaAkUBIoCZQEymgAFdTKky3EOYzgq4cSp7yHDh1qXGYeGnCN0MiRI3nKm4dyLLssN29zyVt1DC+WqZAWv+XNTy+qPtW7U225t8kKcQv3SI+OAjoKEtVR4JAXbaP7CpS2uadYBBoeGp5ENTzcQ8mLzVXfnTaijeQP7Sb5q74Ps+AVWraVBmNmaln2IE4Wcw8l91CaO6MXL6fcQxl5eAcClAUFBbJmzRrjUA4+v4g/K1WqlHJL4ARKAiWBkkvebr1ifsM9WogXm/NiczVSvToghfS48hRfK09ab34OIvkOlAsXLjS+lpOenm58FQcXnU+ePFlOOukkfnrxt4biPZThPZaGJ74Mj98Qw1PePOVttgJeQQw9lPRQ0kPpgAhdRvUVKPPy8uTxxx+Xnj17yqmnnmp8HQdfzcEnGfnpxZKWI1ASKM0KpNfSmwTwm6A2bxMoueTNJW/r2ZYrT1x5StSVJ5f8GPZzX4ESh3IURCJn9XfcT8lPLxIoo3VmeijpoVT9w4t9T0iLh3J4KEf1KR7KKW19g9jPyiXv+HMUJBRQYu/kc889Z3gnL7roIvnHP/4hDzzwgMyePVt++OEH42s5uFIoVQLfZPkmm6hvsvRQ0kNJDyU9lFYK6F4yT6AkULpmvc2bN8tjjz1mfLsbgJmZmSmVK1eWRx55RJo2beo6/URKgEBJoCRQWo9Y7qHkHkpzz+AeytLjxO+TxfRQilTqeLlkPzPJFin8bosgtzLZVtZhBF+XvFVZjh49Khs2bJAdO3ZI1apVpUWLFinlmVQ6ECgJlARKAiVPeR/vA0FADA/l6HnFgmgLeij12oJAaTFH4Cs5P//8syxZskRatmwpOTk5KXdNUKgsBEoCJYGSQEmgJFBCgaq9BkjtYSO1fEB+e8UIlPRQanVEm0i+eSinT58u//nPf6RmzZqCb3oPGjQo5a4JIlCWVoB7bUr0mDA8R7JG3S4H534WNkR5yru0JDyUU1oPv/ezIjfeQ8l7KFWv82r7AT2U9FDGBK2HDx827pu89tprjYvMcQDnnXfekYcfflgqVqwYU5rJ8CN6KOmhpIeSHkp6KOmhpIeytB24sE11eeqSA7JpUBdLAwFPLjy6OsHv/dh+e4u55B3SyubrgrKysiT0/3U6RTLGIVASKAmUBEoCJYGSQEmgjMY4Qd0v7DVn+bLkTaC0biYCJYGSQEmgJFASKAmUBEoCpSbOEigJlFYKcA9liSrcQ1m6h/i9TIXceLE5LzZXvY4Xm5cefzyUw0M5mngXNZpvHsqhQ4fKxo0bI2beqFEjGTlypGBJPFUCPZT0UNJDSQ8lPZT0UNJDSQ8lPZSa5IdPK+J73fgzUkhLS5MqVaqk1FVCBEoCJYGSQEmgJFASKAmUBEpNoGQ0LnlzyVskmU4D+n1VDZe8+aUcs83w6qoaXmyud1UNl7y55O0Ft/my5O1FwZIxDXoo6aGkh5IeSnoo6aGkh5IeSnook5HyAqwTgZJASaAkUBIoCZQESgIlgTJA+ErGrAiUBEoCJYGSQEmgJFASKAmUyUh5AdaJQEmgJFASKAmUBEoCJYGSQBkgfCVjVgRKAiWBkkBJoCRQEigJlATKZKS8AOtEoCRQEigJlARKAiWBkkBJoAwQvpIxKwIlgZJASaAkUBIoCZQESgJlMlJegHUiUBIoCZQESgIlgZJASaAkUAYIX8mYFYGSQEmgJFASKAmUBEoCJYEyGSkvwDoRKAmUBEoCJYGSQEmgJFASKAOEr2TMikBJoCRQEigJlARKAiWBkkCZjJQXYJ0IlARKAiWBkkBJoCRQEigJlAHCVzJmRaAkUBIoCZQESgIlgZJASaBMRsoLsE4ESgIlgZJASaAkUBIoCZQEygDhKxmzIlASKAmUBEoCJYGSQEmgJFAmCeUVFRXJ4sWL5ZNPPpEDBw5ItWrV5Oqrr5bWrVsbNdy3b5+88MILsnv37uIaN2nSRAYNGiQZGRkxq0CgJFASKAmUBEoCJYGSQEmgjBml4uuHq1atkilTpki/fv2kXr16smjRIvn8888NYKxTp47s2bNHXn/9dbnpppukVq1anhWeQEmgJFASKAmUBEoCJYGSQOkZWp3YhObOnSu5ublyzTXXGAXZu3evjB49Wvr06SONGjWSjRs3yuTJkw3ArFq1qmeFJVASKAmUBEoCJYGSQEmgJFB6hlbxldBPP/0k06ZNk1tvvVWqVKki8GC+/fbbgqXxQ4cOSYMGDeT66683vJduAoGSQEmgJFASKAmUBEoCJYHSDU3F6W+xT3Ls2LFyySWXSLt27YxS7ty501gGb9++vZQvX97wVu7fv18GDhwo5cqVC6tJYWGhrFmzxraG//zoiCz6+WhYvKzKZeTft1WU8oM7WqZx7KJecvSWB23TR4SZywpk7H8LLOM+emOGtHhnuJRZMjf8efVacuQfH9rmsW77Mfnrm4ct4w28pJxc9vMEKfvRGMvnRvrV9bYQ3PPaIfn1QFFYOmeenC5D26yTco8NtswDOkEvnQCdoJdVmHBfppT/w9Uie3aGPS5q11EK7n7aNgu/2wIFgEbQyipcc3456ZM/VdJff9byecFfRktRk1Nt64EIaHO0fWhoWidNHr3iwHGtLEJhz0FS2GuQbR5+twUKgLGHMWgV7u9ZXs6d+09Jmz3Fuu+OthgzEWrV//k8yyddTi8ng2r+T8r954/W7XH304K+ZRf8bgvkP3l+gXww33pswFad9M/bpMz61eFjo8mpgn6lE4KwJX63BepJu067rvq7F3NsUHYd50GaNm2qM1S145QpghsuRYPaK3naaadJ586dpUyZMpZKbNu2TSZOnCg333yzZGdnh8UBUAI47cJfxm2TeSsPhkWrWbWsvP2nJrKrezPLJDKuuFEq3f24XfLG80/+t1eenxwOQXj2wt0NpO7ou+XI//4bllZajZMka+I82zzWbMqXO/+zyTLefb1rySU/jZe8Sf+yfI70kY9OuOGJ9bJrX2FY1PY5leSRC3bK3nutoRE6QS+dAJ2gl1X4YkQz+fXm9nJs946wx+XPu0SqPPKKbRZ+twUKAI2glVW45bIacn3BZ3LwP3+2fF7tX1Mk/ZTTbOuBCGhztH1oaNGggvy/fuUNraxCZr97pWK/e2zz8LstUACMPYxBq/DYrdnS5oun5PC0Ny2f15y61rYOKsKlw6zjXnVeNbmz/vey/+9DLNNCn0Lfsgt+twXyf/2LX+X1z0sOJZrLBFuV/pfecvTHH8KKiv6EfqUTgrAlfrcF6km7Truu+rsXc2yQdr169eo6Q1U7TsoCZV5ennHwpnnz5oZ30gyT8+bNM/ZOqlPfdkCpqzaXvLnkrfrKhOE5kjXqdjk497PwSblWtjT+aLlWt8rdUyBXDFtqGXdIj3rSt3CG5I4Yavm8wZiZUqFlW618+j+5UlZuCPe85TTOlLFDsmRDz+M3JISGGoOHSdbgh2zzeHLiRpk8J9cy3oKXzzLSP7ozHAYrdbxcsp+ZZJs+Iny1dI9gDFqFkXc1k5xpj8q+KeMtnzf7ZpdWHoh09h0LLeP27lRb7m2yQrjkfVwe9Cf0K6sw/OZG0nnNWNk9eoTlc4yP9FrhL/ehkf1uC+RHu67XFtAKtgo2KzRc2Ka6PHXJAdk0qItle9ceNlKq9hqgNQb9tiWwU8jDKiSaXdcS1EGklARK7IscP368JUxCOwDlggULDI9k5cqVZfr06bJly5aIS966etPw0PCovpJohodASaBUfXfaiDaSP7Sb5K/6Psz04QUFLyo6gUA5QABKOsFviAmiLQiU8eco0Ol7TuKkJFAuW7ZMJkyYEKZT27ZtjauEsIQ9e/ZsmTVrluTn5/NQjkkpGh4RXa+Y35MAmoUeSnoo1fD0yluM9F75ZKu88vEWy7mEQFlaFjoK6ChIVEeBE1jUiZuSQKkjjB9xaHhoeBLV8NBDSQ8lPZTWswLtOu16otp1rzmHQOm1olHSo+Gh4UlUw0OgJFASKAmUVgro7mflkjeXvAPEreTPikBJoCRQWo9zvzfSI1ceytE7IMUlbzEOemFri06gXaddT1S7rtO/ncShh9KJWi7j0vDQ8CSq4aGHkh5KeijpoaSHUozbKHjK23osEChdQqKTnxMoCZQESnooeW3Q8T4QxAE/Xhukt8waRFtwyVuvLaBTUIctnfCLTlwCpY5KHsUhUBIoCZQESgIlgRIK4F5FXht0vC/wHsrSdpFA6RF0JXMyBEoCJYGSQEmgJFASKEvbAQIlgTKZ2c+XuhEoCZQESgIlgZJASaAkUEaDDHoofUGw5EqUQEmgJFASKAmUBEoCJYGSQJlcfBd4bQiUBEoCJYGSQEmgJFASKAmUgSNYcmVIoCRQEigJlARKAiWBkkBJoEwuvgu8NgRKAiWBkkBJoCRQEigJlATKwBEsuTIkUBIoCZQESgIlgZJASaAkUCYX3wVeGwIlgZJASaAkUBIoCZQESgJl4AiWXBkSKAmUBEoCJYGSQEmgJFASKJOL7wKvDYGSQEmgJFASKAmUBEoCJYEycARLrgwJlARKAiWBkkBJoCRQEigJlMnFd4HXhkBJoCRQEigJlARKAiWBkkAZOIIlV4YESgIlgZJASaAkUBIoCZQEyuTiu8BrQ6AkUBIoCZQESgIlgZJASaAMHMGSK0MCJYGSQEmgJFASKAmUBEoCZXLxXeC1IVASKAmUBEoCJYGSQEmgJFAGjmDJlSGBkkBJoCRQEigJlARKAiWBMrn4LvDaECgJlARKAiWBkkBJoCRQEigDR7DkypBASaAkUBIoCZQESgIlgZJAmVx8F3htCJQESgIlgZJASaAkUBIoCZSBI1hyZUigJFASKAmUBEoCJYGSQEmgTC6+C7w2BEoCJYGSQEmgJFASKAmUBMrAESy5MiRQEigJlARKAiWBkkBJoCRQJhffBV4bAiWBkkBJoCRQEigJlARKAmXgCJZcGRIoCZQESgIlgZJASaAkUBIok4vvAq8NgZJASaAkUBIoCZQESgIlgTJwBEuuDAmUBEoCJYGSQEmgJFASKAmUycV3gdeGQEmgJFASKAmUBEoCJYGSQBk4giVXhgRKAiWBkkBJoCRQEigJlATK5OK7wGtDoCRQEigJlARKAiWBkkBJoAwcwZIrQwIlgZJASaAkUBIoCZQESgJlcvFd4LUhUBIoCZQESgIlgZJASaAkUAaOYMmVIYGSQEmgJFASKAmUBEoCJYEyufgu8NoQKAmUBEoCJYGSQEmgJFASKANHsOTKkEBJoCRQEigJlARKAiWBkkCZXHwXeG0IlARKAiWBkkBJoCRQEigJlIEjWHJlSKAkUBIoCZQESgIlgZJASaBMLr4LvDYESgIlgZJASaAkUBIoCZQEysARLLkyJFASKAmUBEoCJYGSQEmgJFAmF98FXhsCJYGSQEmgJFASKAmUBEoCZeAIllwZEigJlARKAiWBkkBJoCRQEiiTi+8Crw2BkkBJoCRQEigJlEEBJfJp9s0u27lu5YY86f/kSst4w29uJJ3XjJXdo0dYPm/8UWLZ9bUdalrWo1LHyyX7mUm2Wk2ekytPTtxoGW/C8BzJGnW7HJz7meVznbbAD3P3FMgVw5ZapjGkRz3pWzhDckcMtXzeYMxMqdCyrW09/IhQpqioqMiPhJlmuAIEysQyPBt6tpajO7eFNaR5MJZ+AAAZzElEQVTfhie9VrbASOuEoAwPJhtMOqEhp3GmjB2SJdDKKtQYPEyyBj9kWxUYaBhqq7Dg5bOM9N20BdL9aukewRi0CiPvaiY50x6VfVPGu5oI8OOz71homUbvTrXl3iYrhEB5XJ4gIMbvtkA94tmuo3w6EBNEW6AsgCTYrNBwYZvq8tQlB2TToC6WY6f2sJFStdcAWzuCCHa2hECpJWNMkQiUMckW24/i2fDoQgwNj4jfQKk7CSBeqgCl20mAQCmiC/fQ6pVPtsorH2+xNHTTRrSR/KHdJH/V92HP4RmBh0QnBGFLCJTxBZSR2oNAWXrEBGXXdcapkzgESidquYxLoEwsD6VbiEmmpZET7aF02xYESgKl2Xx75S2mh1KM1RQ4JHQCgdJ++0GQjgKdNnMSh0DpRC2XcQmU+oaHSyPxZXgIlHrtARPht1fM77agh1KMvXRYidAJkew6fovtGpFehrCEi6VcneD3y2kQ3uJoY4MeSnoodcYB45gUiGegRDG516aksaJNBFzyLtEpqD2U9FCWaB4PQLmve2SPlI4dQW2CgBi/4T6ah5JAGT7900Op92LKJW+io60CBEp9DyUNT3wZnkjtgU4//4n6vh/KIVASKM0GVneZlUAZX44C2vX4suu20OIwApe8HQrmJjqBkkCp+k+iXS9BoNSbCFJlyZseypKZgEvetOuJatfd8IzVbwmUXisaJT0aHhqeRDU8BMr4AUq/2wJ91O6UN4EyvoCy/I0NI848OlsQgth+EO1lKx72UOpu+7Lbz+q2LVAOLnkHCGaJmhWBMjmAMhUNj98QE+vdcbptgXjJcg+l321BoEy8QzluIeZEAyX63Nf3p5/Qeyh1bQmBMjKB0UMZIJ0SKAmUZg+l20kgyDdZvyGGQKkPMX63BYFSvy2ied3wLKhT3m5tCYHyuGXW8eYSKAmUAWJj5KziAShpeErax2+ISSbD4zfE+N0W9FB6ew8ll7xL7Ei0sUGgLD0fRtOKHsoSrbjkHRfI5k0hDh06JO+9954sX75c0tLSpFWrVnLttddKxYoVXWVAw+PeQ8mlkdJdMCjDkwpAWf93zSKObx3Phfqx3yeL/W4LeiiD8VDqesQQz++XU3oo6aF0BTe//ZhL3hYqTp06VTZs2CADBhz/duj48eOlcePG0r17d1eaEygJlKoD4ZS3W28x0koWoIx1bDiZlO32UBIoS8xbsh/KQU1n9891/V11pBNE3yVQ6n/L2+/28LstgrTrroDG4scEyhBRDh8+LGPGjJEOHTpIu3btjKdLliyR+fPny8CBA6VChQoxt4HfHZ1vsmJ8eQJfoNAJfrdHMhkev71ifrcF+sOJBkqvIMbvtkgFD6VXbUGg9ObTi9DRqyVvv21JMtl1nXnSSRwCZYha+/btk9GjR0vv3r0NryTCsmXLZM6cOTJo0CDJyMhwom+puH53dAIlgdLc4Yb0qCd9C2dI7oihln22wZiZUqFlW63+7DfEBDE2CJTDJGvwQ1rtTQ+l/qcXg+i7fkNMMi15+90efrcFPZRaJioxIu3du9cAyj59+kijRo20gDIvL0+ef/552wquO9AgYpymlTdJs41LIz5f26iNbfqIsPFAPSmUNMu4WeX3yFnbvnGVx54jleXXI9Ut0ygrx6Tz7s8ipr/ppGaSn1FJqx7RtGpXuEhq7d1mmU5hWrqsb9DKdR5etIffbYFKHj5aXrYePsm6vkVlpPPe6VL22FHL5zurZcveahF+G/KLaO3RMn21NNixNkIZimRtY3toDWJsbD9UU/IKrfdBZ5Y9JB1yv3Q1NtSPo9Wl/aG5UunQPst8DlasKttqN7Htu363BQoQLY+6GTuk9ZYFrrUKwpb43RZ2WnlhR2jXRWjXTcPNQ7s+fPhwW3vjJAI9lCFqxeKhBFBOnDjRie6MSwWoABWgAlSAClCBE6bAkCFDPM2bQBkiZ35+vowdO1bOP//84j2U3333nSxcuND1HkpPW46JUQEqQAWoABWgAlQgThQgUFo0hNUp71NOOUUuvfTSOGk2FoMKUAEqQAWoABWgAvGjAIHSoi1wD+X7778vK1asMJ62adNGrrnmGlcnvOOnyVkSKkAFqAAVoAJUgAp4qwCB0ls9mRoVoAJUgApQASpABVJOAQJlyjU5K0wFqAAVoAJUgApQAW8VIFB6qydTowJUgApQASpABahAyilAoEy5JmeFqQAVoAJUgApQASrgrQIESm/1dJwa7r384IMPZOXKlZKWliatWrWSa6+9VipWtL6AWSeDwsJC2bFjh+C6ox9//FGuu+664kva8Xv824cffii5ubmSmZkpl1xyiXTs2FHKlCmjk7wRx0kelStXlquuukrOOOMMR3lEKkxRUZF88cUXRv3uuusuqVatmna5QyNGq8ekSZPk+++/D0u7a9eujk78R2tj1AXPcQDs22+/ldNPP126dOkSc33UDw8ePChr1qwx0qxevbrccMMNrtMMTWD58uXy+uuvC+qgglNtQtPUHQ+LFi2Sjz/+2LjKS32AIJYKouyLFy+WTz75RA4cOCC1a9eWq6++WnCrg5cB+WDcIR/UEV/dclPu0LKZ64G2R9p9+/aVmjVrelYNjJVp06bJvHnzjPGfk5NjHFasWrVqzHmE6o+xDP1bt25tpIkDku+9956gr8VqH+3y0O1z0SppN469qoeOrUBe+Hwwxn2/fv0ctY2dXfd6zG/cuFFee+01wSePzQFld2Pb7erhhX20y8PvMe+oYQOKTKAMSGirbAoKCmT8+PGSnZ0t3bp1MwYVLkivW7euYVRjDTNnzjQ+F9myZUtjsrzpppuKJ6+tW7caENCjRw/j+bp16+TNN980gMPJJBotj+3btxt5XHnllUYeP//8szEp3HLLLVKvXr1Yq1X8u/Xr18u4ceOMU/d33nmnK6CMVo/Qgu7fv9/IF3DctGlTrXrYtTEM6rvvvmto/8svv8ipp57qCFatCoGvPeEuVWiNySU9Pd3xxKJTOXzjHv/1799fypYtq/OTqHHstFI/3rVrlzEJ4YMCgwcPdgVmgLzJkycb+kCvBQsWGJ9Zvf32212BUmhFodP06dOlZ8+e0qJFC0/0MuehxjEgsmHDhvL5558Lxonbz8Wa88BdvBgvt956qwEruAnjyJEjhnaxtv+qVatkypQpxfrjRQFlR7nr1KkjVle44ZO43bt31+5v0fKoUaOGJzbYbhx7UQ+7PCCIetlGO5122mmOx72dPfR6zFs14ty5c415CfNWrP0qWj28so86Wvk55rUHQIARCZQBim0FKG+99ZZhHOvXr288hucNQOb0zTISWIR+RhLGFV4rACSADBCLt9lOnToZ3jGnwepTlZs2bZLVq1fLhRdeKOXKlXOdh7lMACQF3fDAASjceChV2lb1CNUCusGTfPPNN2sbOkCobhvDI4pJ1Mv7Tr3sT6F6IO2dO3canjAvgo5W8AoAZADJACbzJ1JjKQM8LvD6tG/f3vi5Tj9wmg/6LF4c0a7Nmzd3+nOt+JjcNm/ebPRNrDTs2bPHGNfXX3+9NGgQ+ZOvWon/Fim0L+GlFfDtBloBD1gpgaczVP+TTjrJqEOHDh2KPzIBoJk/f76jj0xEyyMrK0t7fOpqFTqOlY11Ww9z/pFsxYYNGwzPPeyIgn3dcpvjRRoHXo/50LLBcwhnxGWXXebJWLEbz17YR6s8ghjzsbSr378hUPqtsIP0MVkClpo1a2YsQbsNdoMJ6cOYwzgBMOEZdRrs8jh27JixnPvll18anix4NmINePv+73//a0yWZ599tuFZCgoo1TJS586djW0JsYZobZxoQAmwA2DDU4iANoFXGi8qXgQrrQAU8CLC04ex4hYozeVEfljORZ3QVzMyMryohmCSh4ceWz/geSlfvrwxYTrdZhKtMJgYsfqggNLti6JVXgDIGTNmGCsNykOJugAGnWyXiVaPn376yVhWhxcU4x0vxL179xZ4JRG8gFhzHlWqVClVHC9scOg4juVzvnYdz8pWqJdtfOUNTgk3jolIdt3vMQ8vOLzUaH84I9wGu/nJL6AMYsy71caP3xMo/VA1hjQVLMHYDRgwwNUeSpW93WBSb1HwmmAfZSyTQrQ8MFgxAWHSgacEF8S7CVgSxvIYJk0YaUzSQQGlF4bOro0TDSgxuQMmAZLwVGI7ADx98Ey7DVZa4UUCENmrVy9jOTrU++4mT7VfFoCByQzLxl4F6IRtJdhmct555xmeVXitb7zxRu2tE3ZlMS95A77gxfv000+NPGJZebDKDy+H2O/9v//9z3h88sknG2MRoOxF2L17t7FVA7aoXbt2lt5it0AZmoe53HbjU7eOoePYyka6rYeVrYCXGvUD4OMF3g+g9HPMe/XSbm4nuznQL6AMYszr9scg4xEog1Q7Ql4wZFg6wn5HeEawr8eLEG0wYfC+8847BrjiEFCse1XsBizqhj2Ub7/9tqsJVO0vBbxgssF+oqCAUnl7AANnnXVWTE2j08aJBpShQmBpEd49t94FK63gOQLMwDMG4FBeHy89lAAmeEcwydx2221Sq1atmNo69Eeh8ID6AYyxzcWLA1jID2lCf+w/PHr0qLF/Dgfz4N3z6vAPgAXbTLAdB4f5sFqAlzx4LN16k/CygKVOlBurAHi59dqzZ5WHaiud8anbGU6Eh1K9bGPfIeYPt6BkZ9eVFl6NeaSH1Yevv/7a2ELh5lBqvACleTuIH2Netz8GGY9AGaTaFnmpE4h4o8SJVa9gEllFMgo4/IClCxhtTMixwmSkPEL3UGKixgSKQw+x7g+0Ol2o5ASEu/XCRDOgask+VkOn28aJBJR4IZk1a5ace+65xSeJvZhcImmFPvXqq68ah4xCg5uT5aF7KJE+DvxcfPHFrvuUKufatWuNfW3oP/CsBjG5wGOp8vTCg5ifn294D9HeZ555plG1LVu2yBtvvGG8BGPPXqwBXm7AZOhKicoTS7h4ifz/7dxpqE1rHMfxv6HMc5FIx5hXpiK8EJlK5pQpLxDHPGSKMk8ZMyaUhBIZMs+JIiK8MBXemDOLRBluv6eW9tl3n332tM5d667vqlv33rP3s571efbw2//neZYO3dlBswX6rExnaUVh5/DCuH7M5+ozOP59nMvr8Izjz6GKt34MxR+Z7pYubF2gH+959VnfSZrh0Gsr0x/tiV5/RQXjbIN3Yd+B/8V7PtP3Xy6fR6DMpWYGbelXmX7p5zpMFvZCV6VHlT0d2YbJws7hTb9p6kW7vLVZQB+Aqpaks5M8GWdxVSi9DzrdIiXTda2pjnGYAqVcdu/ebdo4oTsU6JY7+m998Wcz5Z2qVVFfFKm+FRVOVNVTKNIPHlVYNVWsqls2ISn2/F6F2wtMWl+V6ylv73z68aYZAVVztfwg09dsIj/vVmOyUkVSn1t37961/Px8q1ChQqrkBR5X1LKbRLuj9RmSzg/Tos6R6msu1QtM9D7OxXXEnr+oz4psg1Ki95df73ldl360a0e0Zgbi17Wm6h6kQFmc7/lsfHL9XAJlrkXTaM970WlNVeyhzQB6Y2U7VZXoQ6Gw+37l5eVltFsz0TlUgVHlR+sd9fdc34dSVsUVKLUrXl8GGo9M7reXzhgX9SWRxkvr70Oz/WJJds74+/dluyknHatcBUoFMFVWNZ2rKpZf96HUrY4UIvW6VfjK5X1ZvTFS29oVrfebAlfz5s0zWhdd2JgrmKnqqQCmH6baPa610dkEby0H0A+R+EN919S6zqnZFAUOHVqHrR+q6VQnk51Dy31klsvP4MI2zGR7Hf91oNT5c/2eV5ve7cJ0O61sfowGKVCqL8Xxns/kO8HP5xAo/dSlbQQQQAABBBBAIAICBMoIDDKXiAACCCCAAAII+ClAoPRTl7YRQAABBBBAAIEICBAoIzDIXCICCCCAAAIIIOCnAIHST13aRgABBBBAAAEEIiBAoIzAIHOJCCCAAAIIIICAnwIESj91aRsBBBBAAAEEEIiAAIEyAoPMJSKAAAIIIIAAAn4KECj91KVtBBBAAAEEEEAgAgIEyggMMpeIAAIIIIAAAgj4KUCg9FOXthFAAAEEEEAAgQgIECgjMMhcIgIIIIAAAggg4KcAgdJPXdpGAAEEEEAAAQQiIECgjMAgc4kIIIAAAggggICfAgRKP3VpGwEEEEAAAQQQiIAAgTICg8wlIoAAAggggAACfgoQKP3UpW0EEEAAAQQQQCACAgTKCAwyl4gAAggggAACCPgpQKD0U5e2EUAAAQQQQACBCAgQKCMwyFwiAggggAACCCDgpwCB0k9d2kYAAQQQQAABBCIgQKCMwCBziQgggAACCCCAgJ8CBEo/dWkbAQQQQAABBBCIgACBMgKDzCUigIB/Ajdu3LDDhw/bvHnzrGzZsv6dqBhbfvLkia1fv94WLlxo1apVK8YzcyoEEAirAIEyrCNHvxFAIGWBly9f2oYNG+z27dtWqlQp69Spk40YMcJq1Khh379/t0WLFlm/fv2sdevWKbfpPTBXgTJZOwp4s2bNsmHDhlmfPn3+9tGv4OdXu2nj8gQEEAiNAIEyNENFRxFAIBOBz58/u+phjx49rHPnzvb79287ePCg3bp1y1XgSpYsGYpAOWPGDCtdurStWLHC6tev7yj8Cn5+tZvJ+PEcBBAIhwCBMhzjRC8RQCBDAYWj1atX24IFC6xWrVqulY8fP7qKZZcuXWzNmjWm0KmjV69eNmbMmH8FzEOHDtnTp09typQp9uPHD9u+fbsdO3bMVThbtmzp2vOmvO/du2cbN260R48eWePGjV1lUQFQFch9+/ZZo0aN7OjRo1amTBnLz8+37t27u+lltaejSpUqtmrVKmvYsGGBSqSqqJp+rly5ss2ZM8dNr8cGv3LlyiXt97p161x7L168sDt37rj2R48ebefPn7cLFy64a5k+fbq1atXKtbty5Upr06aNHT9+3F3z4MGD3T8KtT9//rQTJ07Yzp077du3b+4a5OaF89q1a9vly5fd4/v375/hyPE0BBAIkwCBMkyjRV8RQCBtAU1pL1u2zL5+/eoClAKdQpF3xE95J5oCjw2U+verV6/a7NmzrWLFirZt2zZ79eqVC5Rv3761uXPn2qhRo6xdu3Z2+vRpu3jxoquEKmjOnz/fpk2b5qbcr1y5Ynv27LHly5db9erVXeAsbC2mAt7ixYtt0qRJtmPHDuvataub+k43UD5//tz1u1KlSrZlyxa7dOmSLVmyxJo2ber6qZCo87x+/doF4SFDhljfvn1dmJahlgm0bdvWzpw54/qqkK6Aq8DepEkT91gFX1WBJ06c6ELq/2VdadovPJ6AQMQECJQRG3AuF4EoCqjCdurUKdu/f799+vQp6RrKZIFy7NixLnB169bNOnTo4Chjg+DZs2ftwYMHrtKntZqqXCpETp482T58+FAgMMb+TdXCVAKlwqquRdVDtavg5m2eSaVCWa9evb8Vw2vXrrlKqVdZjQ2n6mv8phyFX9kpLBdmMHPmTNe33r17u+DJgQAC0REgUEZnrLlSBBAws3fv3rmpZwW/pUuXuqnn2E05yQJlounw2CB48uRJ27x5cwFnTQNr3eOvX79yEigbNGhge/futYcPH9rAgQNt69atrgKabqCMD7BFBUqvSusZXL9+vcB1alpfngqimW5w4gWKAALhFSBQhnfs6DkCCKQgoPWB2t2tKViFRx3v3793Fb6pU6danTp1Ug6UqVQoHz9+7NotUaJEgd7FB7hMK5SqZn758sWFSE0pa7q9OAJlfIWyZ8+e/6pCZrtjPoXh5CEIIBBQAQJlQAeGbiGAQG4Enj175tY1Dh061E1169B6QVUptS5QawBVodS6RP39z58/blONjnHjxrmpak3j1q1b123KSbaGUuFOaxK1VlO3IHrz5o2bah8wYICrKMaukUwUKBXa9HytcYw9vDWUug5vs879+/fdekitv1y7dq1VrVo1ab+1KSd2yruoCqXWUA4aNMiti9Tay9g1lEeOHHHrLzXFXbNmTbt586ar/Hbs2NH1nwplbl67tIJAmAQIlGEaLfqKAAIZCSgQbdq0yVUqdTRr1sxGjhzpNqPo0GYUTVXr1kITJkxwVT9N32paXDu1FcTKly//d5f3rl277MCBA+7/aYezNuPotj7agBK7y1u7ysePH2/t27d3oStZoFTVVGsT1VdtcsnLy/t7rYkCpYKvpr7PnTvnAqV2gCfrd7qBMn6X9/Dhw11QjN/lrc1OLVq0cFVZhdts7umZ0eDyJAQQCIQAgTIQw0AnEEAAAQQQQACB8AoQKMM7dvQcAQQQQAABBBAIhACBMhDDQCcQQAABBBBAAIHwChAowzt29BwBBBBAAAEEEAiEAIEyEMNAJxBAAAEEEEAAgfAKECjDO3b0HAEEEEAAAQQQCIQAgTIQw0AnEEAAAQQQQACB8AoQKMM7dvQcAQQQQAABBBAIhACBMhDDQCcQQAABBBBAAIHwChAowzt29BwBBBBAAAEEEAiEAIEyEMNAJxBAAAEEEEAAgfAKECjDO3b0HAEEEEAAAQQQCIQAgTIQw0AnEEAAAQQQQACB8AoQKMM7dvQcAQQQQAABBBAIhACBMhDDQCcQQAABBBBAAIHwChAowzt29BwBBBBAAAEEEAiEAIEyEMNAJxBAAAEEEEAAgfAKECjDO3b0HAEEEEAAAQQQCIQAgTIQw0AnEEAAAQQQQACB8AoQKMM7dvQcAQQQQAABBBAIhACBMhDDQCcQQAABBBBAAIHwChAowzt29BwBBBBAAAEEEAiEAIEyEMNAJxBAAAEEEEAAgfAK/AOYPSEbBOUyWAAAAABJRU5ErkJgg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640" y="4306257"/>
            <a:ext cx="2034487" cy="12762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4" name="Picture 10" descr="\\mvsd-fs-staff2\Profiles\jburkholder\Downloads\IMG_5692.JP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9" b="5173"/>
          <a:stretch/>
        </p:blipFill>
        <p:spPr bwMode="auto">
          <a:xfrm>
            <a:off x="2722314" y="2260135"/>
            <a:ext cx="1492625" cy="174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\\mvsd-fs-staff2\Profiles\jburkholder\Downloads\IMG_5693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545" y="2242498"/>
            <a:ext cx="1320825" cy="176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\\mvsd-fs-staff2\Profiles\jburkholder\Downloads\IMG_5694.JP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0" b="6968"/>
          <a:stretch/>
        </p:blipFill>
        <p:spPr bwMode="auto">
          <a:xfrm>
            <a:off x="7006987" y="2260135"/>
            <a:ext cx="1476371" cy="174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81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</TotalTime>
  <Words>267</Words>
  <Application>Microsoft Macintosh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ヒラギノ角ゴ Pro W3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Warren</dc:creator>
  <cp:lastModifiedBy>Shannon Warren</cp:lastModifiedBy>
  <cp:revision>25</cp:revision>
  <dcterms:created xsi:type="dcterms:W3CDTF">2018-02-02T22:57:40Z</dcterms:created>
  <dcterms:modified xsi:type="dcterms:W3CDTF">2018-04-20T03:51:04Z</dcterms:modified>
</cp:coreProperties>
</file>